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0" r:id="rId6"/>
    <p:sldId id="299" r:id="rId7"/>
    <p:sldId id="300" r:id="rId8"/>
    <p:sldId id="302" r:id="rId9"/>
    <p:sldId id="301" r:id="rId10"/>
    <p:sldId id="261" r:id="rId11"/>
    <p:sldId id="262" r:id="rId12"/>
    <p:sldId id="263" r:id="rId13"/>
    <p:sldId id="264" r:id="rId14"/>
    <p:sldId id="325" r:id="rId15"/>
    <p:sldId id="266" r:id="rId16"/>
    <p:sldId id="267" r:id="rId17"/>
    <p:sldId id="268" r:id="rId18"/>
    <p:sldId id="269" r:id="rId19"/>
    <p:sldId id="270" r:id="rId20"/>
    <p:sldId id="271" r:id="rId21"/>
    <p:sldId id="275" r:id="rId22"/>
    <p:sldId id="277" r:id="rId23"/>
    <p:sldId id="278" r:id="rId24"/>
    <p:sldId id="279" r:id="rId25"/>
    <p:sldId id="280" r:id="rId26"/>
    <p:sldId id="286" r:id="rId27"/>
    <p:sldId id="287" r:id="rId28"/>
    <p:sldId id="281" r:id="rId29"/>
    <p:sldId id="282" r:id="rId30"/>
    <p:sldId id="283" r:id="rId31"/>
    <p:sldId id="288" r:id="rId32"/>
    <p:sldId id="289" r:id="rId33"/>
    <p:sldId id="290" r:id="rId34"/>
    <p:sldId id="292" r:id="rId35"/>
    <p:sldId id="293" r:id="rId36"/>
    <p:sldId id="294" r:id="rId37"/>
    <p:sldId id="303" r:id="rId38"/>
    <p:sldId id="304" r:id="rId39"/>
    <p:sldId id="310" r:id="rId40"/>
    <p:sldId id="305" r:id="rId41"/>
    <p:sldId id="306" r:id="rId42"/>
    <p:sldId id="307" r:id="rId43"/>
    <p:sldId id="311" r:id="rId44"/>
    <p:sldId id="314" r:id="rId45"/>
    <p:sldId id="315" r:id="rId46"/>
    <p:sldId id="323" r:id="rId47"/>
    <p:sldId id="326" r:id="rId48"/>
    <p:sldId id="327" r:id="rId49"/>
    <p:sldId id="316" r:id="rId50"/>
    <p:sldId id="324" r:id="rId51"/>
    <p:sldId id="328" r:id="rId52"/>
    <p:sldId id="329" r:id="rId53"/>
    <p:sldId id="317" r:id="rId54"/>
    <p:sldId id="318" r:id="rId55"/>
    <p:sldId id="312" r:id="rId56"/>
    <p:sldId id="331" r:id="rId57"/>
    <p:sldId id="330" r:id="rId58"/>
    <p:sldId id="332" r:id="rId59"/>
    <p:sldId id="309" r:id="rId60"/>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33" autoAdjust="0"/>
    <p:restoredTop sz="94660"/>
  </p:normalViewPr>
  <p:slideViewPr>
    <p:cSldViewPr snapToGrid="0">
      <p:cViewPr varScale="1">
        <p:scale>
          <a:sx n="143" d="100"/>
          <a:sy n="143" d="100"/>
        </p:scale>
        <p:origin x="150" y="8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F11E09DD-DBE9-4B13-B42E-81D7DF328538}" type="datetimeFigureOut">
              <a:rPr lang="en-US" smtClean="0"/>
              <a:t>10/11/2016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5F6AB4-0DCF-437D-A552-301022ECAD92}" type="slidenum">
              <a:rPr lang="en-US" smtClean="0"/>
              <a:t>‹#›</a:t>
            </a:fld>
            <a:endParaRPr lang="en-US"/>
          </a:p>
        </p:txBody>
      </p:sp>
    </p:spTree>
    <p:extLst>
      <p:ext uri="{BB962C8B-B14F-4D97-AF65-F5344CB8AC3E}">
        <p14:creationId xmlns:p14="http://schemas.microsoft.com/office/powerpoint/2010/main" val="331778024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1E09DD-DBE9-4B13-B42E-81D7DF328538}"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F6AB4-0DCF-437D-A552-301022ECAD92}" type="slidenum">
              <a:rPr lang="en-US" smtClean="0"/>
              <a:t>‹#›</a:t>
            </a:fld>
            <a:endParaRPr lang="en-US"/>
          </a:p>
        </p:txBody>
      </p:sp>
    </p:spTree>
    <p:extLst>
      <p:ext uri="{BB962C8B-B14F-4D97-AF65-F5344CB8AC3E}">
        <p14:creationId xmlns:p14="http://schemas.microsoft.com/office/powerpoint/2010/main" val="1510948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1E09DD-DBE9-4B13-B42E-81D7DF328538}"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F6AB4-0DCF-437D-A552-301022ECAD92}" type="slidenum">
              <a:rPr lang="en-US" smtClean="0"/>
              <a:t>‹#›</a:t>
            </a:fld>
            <a:endParaRPr lang="en-US"/>
          </a:p>
        </p:txBody>
      </p:sp>
    </p:spTree>
    <p:extLst>
      <p:ext uri="{BB962C8B-B14F-4D97-AF65-F5344CB8AC3E}">
        <p14:creationId xmlns:p14="http://schemas.microsoft.com/office/powerpoint/2010/main" val="3661231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1E09DD-DBE9-4B13-B42E-81D7DF328538}" type="datetimeFigureOut">
              <a:rPr lang="en-US" smtClean="0"/>
              <a:t>10/11/2016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5F6AB4-0DCF-437D-A552-301022ECAD92}" type="slidenum">
              <a:rPr lang="en-US" smtClean="0"/>
              <a:t>‹#›</a:t>
            </a:fld>
            <a:endParaRPr lang="en-US"/>
          </a:p>
        </p:txBody>
      </p:sp>
    </p:spTree>
    <p:extLst>
      <p:ext uri="{BB962C8B-B14F-4D97-AF65-F5344CB8AC3E}">
        <p14:creationId xmlns:p14="http://schemas.microsoft.com/office/powerpoint/2010/main" val="816312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F11E09DD-DBE9-4B13-B42E-81D7DF328538}" type="datetimeFigureOut">
              <a:rPr lang="en-US" smtClean="0"/>
              <a:t>10/11/2016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5F6AB4-0DCF-437D-A552-301022ECAD92}" type="slidenum">
              <a:rPr lang="en-US" smtClean="0"/>
              <a:t>‹#›</a:t>
            </a:fld>
            <a:endParaRPr lang="en-US"/>
          </a:p>
        </p:txBody>
      </p:sp>
    </p:spTree>
    <p:extLst>
      <p:ext uri="{BB962C8B-B14F-4D97-AF65-F5344CB8AC3E}">
        <p14:creationId xmlns:p14="http://schemas.microsoft.com/office/powerpoint/2010/main" val="405469614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F11E09DD-DBE9-4B13-B42E-81D7DF328538}" type="datetimeFigureOut">
              <a:rPr lang="en-US" smtClean="0"/>
              <a:t>10/11/2016</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A25F6AB4-0DCF-437D-A552-301022ECAD92}" type="slidenum">
              <a:rPr lang="en-US" smtClean="0"/>
              <a:t>‹#›</a:t>
            </a:fld>
            <a:endParaRPr lang="en-US"/>
          </a:p>
        </p:txBody>
      </p:sp>
    </p:spTree>
    <p:extLst>
      <p:ext uri="{BB962C8B-B14F-4D97-AF65-F5344CB8AC3E}">
        <p14:creationId xmlns:p14="http://schemas.microsoft.com/office/powerpoint/2010/main" val="334134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F11E09DD-DBE9-4B13-B42E-81D7DF328538}" type="datetimeFigureOut">
              <a:rPr lang="en-US" smtClean="0"/>
              <a:t>10/11/2016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5F6AB4-0DCF-437D-A552-301022ECAD92}"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74042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1E09DD-DBE9-4B13-B42E-81D7DF328538}" type="datetimeFigureOut">
              <a:rPr lang="en-US" smtClean="0"/>
              <a:t>10/11/2016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5F6AB4-0DCF-437D-A552-301022ECAD92}" type="slidenum">
              <a:rPr lang="en-US" smtClean="0"/>
              <a:t>‹#›</a:t>
            </a:fld>
            <a:endParaRPr lang="en-US"/>
          </a:p>
        </p:txBody>
      </p:sp>
    </p:spTree>
    <p:extLst>
      <p:ext uri="{BB962C8B-B14F-4D97-AF65-F5344CB8AC3E}">
        <p14:creationId xmlns:p14="http://schemas.microsoft.com/office/powerpoint/2010/main" val="3536361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1E09DD-DBE9-4B13-B42E-81D7DF328538}" type="datetimeFigureOut">
              <a:rPr lang="en-US" smtClean="0"/>
              <a:t>10/11/2016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5F6AB4-0DCF-437D-A552-301022ECAD92}" type="slidenum">
              <a:rPr lang="en-US" smtClean="0"/>
              <a:t>‹#›</a:t>
            </a:fld>
            <a:endParaRPr lang="en-US"/>
          </a:p>
        </p:txBody>
      </p:sp>
    </p:spTree>
    <p:extLst>
      <p:ext uri="{BB962C8B-B14F-4D97-AF65-F5344CB8AC3E}">
        <p14:creationId xmlns:p14="http://schemas.microsoft.com/office/powerpoint/2010/main" val="3225051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F11E09DD-DBE9-4B13-B42E-81D7DF328538}" type="datetimeFigureOut">
              <a:rPr lang="en-US" smtClean="0"/>
              <a:t>10/11/2016</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A25F6AB4-0DCF-437D-A552-301022ECAD92}" type="slidenum">
              <a:rPr lang="en-US" smtClean="0"/>
              <a:t>‹#›</a:t>
            </a:fld>
            <a:endParaRPr lang="en-US"/>
          </a:p>
        </p:txBody>
      </p:sp>
    </p:spTree>
    <p:extLst>
      <p:ext uri="{BB962C8B-B14F-4D97-AF65-F5344CB8AC3E}">
        <p14:creationId xmlns:p14="http://schemas.microsoft.com/office/powerpoint/2010/main" val="978413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F11E09DD-DBE9-4B13-B42E-81D7DF328538}" type="datetimeFigureOut">
              <a:rPr lang="en-US" smtClean="0"/>
              <a:t>10/11/2016</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A25F6AB4-0DCF-437D-A552-301022ECAD92}" type="slidenum">
              <a:rPr lang="en-US" smtClean="0"/>
              <a:t>‹#›</a:t>
            </a:fld>
            <a:endParaRPr lang="en-US"/>
          </a:p>
        </p:txBody>
      </p:sp>
    </p:spTree>
    <p:extLst>
      <p:ext uri="{BB962C8B-B14F-4D97-AF65-F5344CB8AC3E}">
        <p14:creationId xmlns:p14="http://schemas.microsoft.com/office/powerpoint/2010/main" val="1890104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11E09DD-DBE9-4B13-B42E-81D7DF328538}" type="datetimeFigureOut">
              <a:rPr lang="en-US" smtClean="0"/>
              <a:t>10/11/2016</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25F6AB4-0DCF-437D-A552-301022ECAD92}" type="slidenum">
              <a:rPr lang="en-US" smtClean="0"/>
              <a:t>‹#›</a:t>
            </a:fld>
            <a:endParaRPr lang="en-US"/>
          </a:p>
        </p:txBody>
      </p:sp>
    </p:spTree>
    <p:extLst>
      <p:ext uri="{BB962C8B-B14F-4D97-AF65-F5344CB8AC3E}">
        <p14:creationId xmlns:p14="http://schemas.microsoft.com/office/powerpoint/2010/main" val="287446766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www.informit.com/articles/article.aspx?p=2478076"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image" Target="../media/image20.t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www.appcelerator.org/"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facebook.github.io/react-native/"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www.nativescript.or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tabrisjs.com/"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Cross-platform Mobile Development on Open Source</a:t>
            </a:r>
          </a:p>
        </p:txBody>
      </p:sp>
      <p:sp>
        <p:nvSpPr>
          <p:cNvPr id="3" name="Subtitle 2"/>
          <p:cNvSpPr>
            <a:spLocks noGrp="1"/>
          </p:cNvSpPr>
          <p:nvPr>
            <p:ph type="subTitle" idx="1"/>
          </p:nvPr>
        </p:nvSpPr>
        <p:spPr/>
        <p:txBody>
          <a:bodyPr/>
          <a:lstStyle/>
          <a:p>
            <a:r>
              <a:rPr lang="en-US" dirty="0"/>
              <a:t>John M. Wargo</a:t>
            </a:r>
          </a:p>
        </p:txBody>
      </p:sp>
    </p:spTree>
    <p:extLst>
      <p:ext uri="{BB962C8B-B14F-4D97-AF65-F5344CB8AC3E}">
        <p14:creationId xmlns:p14="http://schemas.microsoft.com/office/powerpoint/2010/main" val="4135108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Hybrid Mobile Development</a:t>
            </a:r>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598995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Apache Cordova</a:t>
            </a:r>
            <a:endParaRPr lang="en-US" dirty="0"/>
          </a:p>
        </p:txBody>
      </p:sp>
      <p:sp>
        <p:nvSpPr>
          <p:cNvPr id="4" name="Content Placeholder 3"/>
          <p:cNvSpPr>
            <a:spLocks noGrp="1"/>
          </p:cNvSpPr>
          <p:nvPr>
            <p:ph idx="1"/>
          </p:nvPr>
        </p:nvSpPr>
        <p:spPr/>
        <p:txBody>
          <a:bodyPr/>
          <a:lstStyle/>
          <a:p>
            <a:pPr marL="0" indent="0" algn="ctr">
              <a:buNone/>
            </a:pPr>
            <a:r>
              <a:rPr lang="en-US" dirty="0"/>
              <a:t>An open source framework for building cross-platform mobile applications using</a:t>
            </a:r>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0899" y="3199236"/>
            <a:ext cx="2970201" cy="297020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9223" y="1100435"/>
            <a:ext cx="931606" cy="1096007"/>
          </a:xfrm>
          <a:prstGeom prst="rect">
            <a:avLst/>
          </a:prstGeom>
        </p:spPr>
      </p:pic>
    </p:spTree>
    <p:extLst>
      <p:ext uri="{BB962C8B-B14F-4D97-AF65-F5344CB8AC3E}">
        <p14:creationId xmlns:p14="http://schemas.microsoft.com/office/powerpoint/2010/main" val="26811052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History</a:t>
            </a:r>
            <a:endParaRPr lang="en-US" dirty="0"/>
          </a:p>
        </p:txBody>
      </p:sp>
      <p:sp>
        <p:nvSpPr>
          <p:cNvPr id="4" name="Content Placeholder 3"/>
          <p:cNvSpPr>
            <a:spLocks noGrp="1"/>
          </p:cNvSpPr>
          <p:nvPr>
            <p:ph idx="1"/>
          </p:nvPr>
        </p:nvSpPr>
        <p:spPr/>
        <p:txBody>
          <a:bodyPr>
            <a:normAutofit fontScale="92500" lnSpcReduction="10000"/>
          </a:bodyPr>
          <a:lstStyle/>
          <a:p>
            <a:r>
              <a:rPr lang="en-US"/>
              <a:t>Started at the 2008 iPhoneDevCamp by Nitobi</a:t>
            </a:r>
          </a:p>
          <a:p>
            <a:r>
              <a:rPr lang="en-US"/>
              <a:t>Started with iOS, quickly added Android and BlackBerry support later</a:t>
            </a:r>
          </a:p>
          <a:p>
            <a:r>
              <a:rPr lang="en-US"/>
              <a:t>In 2011, project was donated to Apache Software Foundation</a:t>
            </a:r>
          </a:p>
          <a:p>
            <a:pPr lvl="1"/>
            <a:r>
              <a:rPr lang="en-US"/>
              <a:t>First as Apache Callback</a:t>
            </a:r>
          </a:p>
          <a:p>
            <a:pPr lvl="1"/>
            <a:r>
              <a:rPr lang="en-US"/>
              <a:t>Then as Apache DeviceReady</a:t>
            </a:r>
          </a:p>
          <a:p>
            <a:pPr lvl="1"/>
            <a:r>
              <a:rPr lang="en-US"/>
              <a:t>Finally as Apache Cordova</a:t>
            </a:r>
          </a:p>
          <a:p>
            <a:r>
              <a:rPr lang="en-US"/>
              <a:t>Very quickly thereafter (the next day), Nitobi Acquired by Adobe</a:t>
            </a:r>
          </a:p>
          <a:p>
            <a:r>
              <a:rPr lang="en-US"/>
              <a:t>Expectation that Cordova will become obsolete over time as mobile browsers become more capable*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9223" y="1100435"/>
            <a:ext cx="931606" cy="1096007"/>
          </a:xfrm>
          <a:prstGeom prst="rect">
            <a:avLst/>
          </a:prstGeom>
        </p:spPr>
      </p:pic>
    </p:spTree>
    <p:extLst>
      <p:ext uri="{BB962C8B-B14F-4D97-AF65-F5344CB8AC3E}">
        <p14:creationId xmlns:p14="http://schemas.microsoft.com/office/powerpoint/2010/main" val="3997402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Contributors</a:t>
            </a:r>
            <a:endParaRPr lang="en-US" dirty="0"/>
          </a:p>
        </p:txBody>
      </p:sp>
      <p:sp>
        <p:nvSpPr>
          <p:cNvPr id="3" name="Content Placeholder 2"/>
          <p:cNvSpPr>
            <a:spLocks noGrp="1"/>
          </p:cNvSpPr>
          <p:nvPr>
            <p:ph idx="1"/>
          </p:nvPr>
        </p:nvSpPr>
        <p:spPr/>
        <p:txBody>
          <a:bodyPr>
            <a:normAutofit fontScale="92500" lnSpcReduction="10000"/>
          </a:bodyPr>
          <a:lstStyle/>
          <a:p>
            <a:r>
              <a:rPr lang="en-US" dirty="0"/>
              <a:t>The smartphone industry is </a:t>
            </a:r>
            <a:r>
              <a:rPr lang="en-US" b="1" dirty="0"/>
              <a:t>heavily</a:t>
            </a:r>
            <a:r>
              <a:rPr lang="en-US" dirty="0"/>
              <a:t> involved in the Cordova project</a:t>
            </a:r>
          </a:p>
          <a:p>
            <a:pPr lvl="1"/>
            <a:r>
              <a:rPr lang="en-US" dirty="0"/>
              <a:t>Adobe</a:t>
            </a:r>
          </a:p>
          <a:p>
            <a:pPr lvl="1"/>
            <a:r>
              <a:rPr lang="en-US" dirty="0"/>
              <a:t>Amazon</a:t>
            </a:r>
          </a:p>
          <a:p>
            <a:pPr lvl="1"/>
            <a:r>
              <a:rPr lang="en-US" dirty="0"/>
              <a:t>Google</a:t>
            </a:r>
          </a:p>
          <a:p>
            <a:pPr lvl="1"/>
            <a:r>
              <a:rPr lang="en-US" dirty="0"/>
              <a:t>IBM</a:t>
            </a:r>
          </a:p>
          <a:p>
            <a:pPr lvl="1"/>
            <a:r>
              <a:rPr lang="en-US" dirty="0"/>
              <a:t>Microsoft</a:t>
            </a:r>
          </a:p>
          <a:p>
            <a:pPr lvl="1"/>
            <a:r>
              <a:rPr lang="en-US" dirty="0"/>
              <a:t>Mozilla</a:t>
            </a:r>
          </a:p>
          <a:p>
            <a:pPr lvl="1"/>
            <a:r>
              <a:rPr lang="en-US" dirty="0"/>
              <a:t>Samsung</a:t>
            </a:r>
          </a:p>
          <a:p>
            <a:pPr lvl="1"/>
            <a:r>
              <a:rPr lang="en-US" dirty="0"/>
              <a:t>Ubuntu</a:t>
            </a:r>
          </a:p>
        </p:txBody>
      </p:sp>
      <p:pic>
        <p:nvPicPr>
          <p:cNvPr id="1026" name="Picture 2" descr="Image result for apple slash throug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1497" y="3518611"/>
            <a:ext cx="2239367" cy="22214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9223" y="1100435"/>
            <a:ext cx="931606" cy="1096007"/>
          </a:xfrm>
          <a:prstGeom prst="rect">
            <a:avLst/>
          </a:prstGeom>
        </p:spPr>
      </p:pic>
    </p:spTree>
    <p:extLst>
      <p:ext uri="{BB962C8B-B14F-4D97-AF65-F5344CB8AC3E}">
        <p14:creationId xmlns:p14="http://schemas.microsoft.com/office/powerpoint/2010/main" val="17231282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Consumers &amp; Supporters</a:t>
            </a:r>
          </a:p>
        </p:txBody>
      </p:sp>
      <p:sp>
        <p:nvSpPr>
          <p:cNvPr id="3" name="Content Placeholder 2"/>
          <p:cNvSpPr>
            <a:spLocks noGrp="1"/>
          </p:cNvSpPr>
          <p:nvPr>
            <p:ph idx="1"/>
          </p:nvPr>
        </p:nvSpPr>
        <p:spPr/>
        <p:txBody>
          <a:bodyPr/>
          <a:lstStyle/>
          <a:p>
            <a:r>
              <a:rPr lang="en-US" dirty="0"/>
              <a:t>IBM MobileFirst Platform (Formerly IBM </a:t>
            </a:r>
            <a:r>
              <a:rPr lang="en-US" dirty="0" err="1"/>
              <a:t>WorkLight</a:t>
            </a:r>
            <a:r>
              <a:rPr lang="en-US" dirty="0"/>
              <a:t>)</a:t>
            </a:r>
          </a:p>
          <a:p>
            <a:r>
              <a:rPr lang="en-US" dirty="0"/>
              <a:t>SAP HANA Cloud Platform mobile services (Formerly SAP Mobile Platform)</a:t>
            </a:r>
          </a:p>
          <a:p>
            <a:r>
              <a:rPr lang="en-US" dirty="0"/>
              <a:t>Oracle Mobile Platform</a:t>
            </a:r>
          </a:p>
          <a:p>
            <a:r>
              <a:rPr lang="en-US" dirty="0"/>
              <a:t>Salesforce App Cloud</a:t>
            </a:r>
          </a:p>
          <a:p>
            <a:r>
              <a:rPr lang="en-US" dirty="0"/>
              <a:t>Alpha Software Alpha Anywhere</a:t>
            </a:r>
          </a:p>
          <a:p>
            <a:r>
              <a:rPr lang="en-US" dirty="0"/>
              <a:t>and many, many, many more!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9223" y="1100435"/>
            <a:ext cx="931606" cy="1096007"/>
          </a:xfrm>
          <a:prstGeom prst="rect">
            <a:avLst/>
          </a:prstGeom>
        </p:spPr>
      </p:pic>
    </p:spTree>
    <p:extLst>
      <p:ext uri="{BB962C8B-B14F-4D97-AF65-F5344CB8AC3E}">
        <p14:creationId xmlns:p14="http://schemas.microsoft.com/office/powerpoint/2010/main" val="6934183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ight Arrow 16"/>
          <p:cNvSpPr/>
          <p:nvPr/>
        </p:nvSpPr>
        <p:spPr>
          <a:xfrm rot="2100739">
            <a:off x="7144746" y="3960799"/>
            <a:ext cx="1809581" cy="676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p:cNvSpPr>
            <a:spLocks noGrp="1"/>
          </p:cNvSpPr>
          <p:nvPr>
            <p:ph type="title"/>
          </p:nvPr>
        </p:nvSpPr>
        <p:spPr/>
        <p:txBody>
          <a:bodyPr>
            <a:normAutofit/>
          </a:bodyPr>
          <a:lstStyle/>
          <a:p>
            <a:r>
              <a:rPr lang="en-US" dirty="0"/>
              <a:t>Apache Cordova</a:t>
            </a:r>
          </a:p>
        </p:txBody>
      </p:sp>
      <p:pic>
        <p:nvPicPr>
          <p:cNvPr id="10" name="Picture 9"/>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22077" y="2323290"/>
            <a:ext cx="2103120" cy="2103120"/>
          </a:xfrm>
          <a:prstGeom prst="rect">
            <a:avLst/>
          </a:prstGeom>
        </p:spPr>
      </p:pic>
      <p:pic>
        <p:nvPicPr>
          <p:cNvPr id="11" name="Picture 1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87346" y="2460450"/>
            <a:ext cx="1828800" cy="1828800"/>
          </a:xfrm>
          <a:prstGeom prst="rect">
            <a:avLst/>
          </a:prstGeom>
        </p:spPr>
      </p:pic>
      <p:pic>
        <p:nvPicPr>
          <p:cNvPr id="12" name="Picture 11"/>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2632" y="4810620"/>
            <a:ext cx="1828800" cy="1828800"/>
          </a:xfrm>
          <a:prstGeom prst="rect">
            <a:avLst/>
          </a:prstGeom>
        </p:spPr>
      </p:pic>
      <p:sp>
        <p:nvSpPr>
          <p:cNvPr id="13" name="Right Arrow 12"/>
          <p:cNvSpPr/>
          <p:nvPr/>
        </p:nvSpPr>
        <p:spPr>
          <a:xfrm>
            <a:off x="4544259" y="3036712"/>
            <a:ext cx="1724025" cy="676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3"/>
          <p:cNvSpPr txBox="1">
            <a:spLocks/>
          </p:cNvSpPr>
          <p:nvPr/>
        </p:nvSpPr>
        <p:spPr>
          <a:xfrm>
            <a:off x="1251890" y="5085262"/>
            <a:ext cx="6346613" cy="1592257"/>
          </a:xfrm>
          <a:prstGeom prst="rect">
            <a:avLst/>
          </a:prstGeom>
        </p:spPr>
        <p:txBody>
          <a:bodyPr anchor="t"/>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r>
              <a:rPr lang="en-US" dirty="0"/>
              <a:t>An open source framework for building cross-platform mobile applications using HTML5</a:t>
            </a: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9223" y="1100435"/>
            <a:ext cx="931606" cy="1096007"/>
          </a:xfrm>
          <a:prstGeom prst="rect">
            <a:avLst/>
          </a:prstGeom>
        </p:spPr>
      </p:pic>
    </p:spTree>
    <p:extLst>
      <p:ext uri="{BB962C8B-B14F-4D97-AF65-F5344CB8AC3E}">
        <p14:creationId xmlns:p14="http://schemas.microsoft.com/office/powerpoint/2010/main" val="954317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WebView</a:t>
            </a:r>
            <a:endParaRPr lang="en-US" dirty="0"/>
          </a:p>
        </p:txBody>
      </p:sp>
      <p:sp>
        <p:nvSpPr>
          <p:cNvPr id="3" name="Content Placeholder 2"/>
          <p:cNvSpPr>
            <a:spLocks noGrp="1"/>
          </p:cNvSpPr>
          <p:nvPr>
            <p:ph idx="1"/>
          </p:nvPr>
        </p:nvSpPr>
        <p:spPr/>
        <p:txBody>
          <a:bodyPr/>
          <a:lstStyle/>
          <a:p>
            <a:r>
              <a:rPr lang="en-US"/>
              <a:t>Web application content is rendered within the native application window using a native WebView component</a:t>
            </a:r>
          </a:p>
          <a:p>
            <a:pPr lvl="1"/>
            <a:r>
              <a:rPr lang="en-US"/>
              <a:t>The content is NOT converted in any way</a:t>
            </a:r>
          </a:p>
          <a:p>
            <a:r>
              <a:rPr lang="en-US"/>
              <a:t>Pretty much allows ANY web content to run </a:t>
            </a:r>
            <a:br>
              <a:rPr lang="en-US"/>
            </a:br>
            <a:r>
              <a:rPr lang="en-US"/>
              <a:t>(just like a browser)</a:t>
            </a:r>
          </a:p>
          <a:p>
            <a:r>
              <a:rPr lang="en-US"/>
              <a:t>On older devices, the WebView is not always exactly the same as the browser (for older Android devices, look at the Intel Crosswalk project)</a:t>
            </a:r>
          </a:p>
          <a:p>
            <a:r>
              <a:rPr lang="en-US"/>
              <a:t>Pluggable WebViews enable you to use whatever one you want</a:t>
            </a:r>
            <a:endParaRPr lang="en-US" dirty="0"/>
          </a:p>
        </p:txBody>
      </p:sp>
    </p:spTree>
    <p:extLst>
      <p:ext uri="{BB962C8B-B14F-4D97-AF65-F5344CB8AC3E}">
        <p14:creationId xmlns:p14="http://schemas.microsoft.com/office/powerpoint/2010/main" val="26634737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Supported HTML &amp; JavaScript Frameworks</a:t>
            </a:r>
            <a:endParaRPr lang="en-US" dirty="0"/>
          </a:p>
        </p:txBody>
      </p:sp>
      <p:sp>
        <p:nvSpPr>
          <p:cNvPr id="3" name="Content Placeholder 2"/>
          <p:cNvSpPr>
            <a:spLocks noGrp="1"/>
          </p:cNvSpPr>
          <p:nvPr>
            <p:ph idx="1"/>
          </p:nvPr>
        </p:nvSpPr>
        <p:spPr/>
        <p:txBody>
          <a:bodyPr/>
          <a:lstStyle/>
          <a:p>
            <a:r>
              <a:rPr lang="en-US" b="1" dirty="0"/>
              <a:t>All of them </a:t>
            </a:r>
            <a:r>
              <a:rPr lang="en-US" dirty="0"/>
              <a:t>(pretty much)</a:t>
            </a:r>
          </a:p>
          <a:p>
            <a:r>
              <a:rPr lang="en-US" dirty="0"/>
              <a:t>There are even Hybrid-specific frameworks:</a:t>
            </a:r>
          </a:p>
          <a:p>
            <a:pPr lvl="1"/>
            <a:r>
              <a:rPr lang="en-US" dirty="0"/>
              <a:t>Ionic</a:t>
            </a:r>
          </a:p>
          <a:p>
            <a:pPr lvl="1"/>
            <a:r>
              <a:rPr lang="en-US" dirty="0" err="1"/>
              <a:t>Onsen</a:t>
            </a:r>
            <a:r>
              <a:rPr lang="en-US" dirty="0"/>
              <a:t> UI</a:t>
            </a:r>
          </a:p>
          <a:p>
            <a:pPr lvl="1"/>
            <a:r>
              <a:rPr lang="en-US" dirty="0"/>
              <a:t>Framework7</a:t>
            </a:r>
          </a:p>
          <a:p>
            <a:endParaRPr lang="en-US" dirty="0"/>
          </a:p>
        </p:txBody>
      </p:sp>
    </p:spTree>
    <p:extLst>
      <p:ext uri="{BB962C8B-B14F-4D97-AF65-F5344CB8AC3E}">
        <p14:creationId xmlns:p14="http://schemas.microsoft.com/office/powerpoint/2010/main" val="5328389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Application Architecture</a:t>
            </a:r>
          </a:p>
        </p:txBody>
      </p:sp>
      <p:pic>
        <p:nvPicPr>
          <p:cNvPr id="5" name="Picture 4"/>
          <p:cNvPicPr>
            <a:picLocks noChangeAspect="1"/>
          </p:cNvPicPr>
          <p:nvPr/>
        </p:nvPicPr>
        <p:blipFill>
          <a:blip r:embed="rId2">
            <a:clrChange>
              <a:clrFrom>
                <a:srgbClr val="F2F2F2"/>
              </a:clrFrom>
              <a:clrTo>
                <a:srgbClr val="F2F2F2">
                  <a:alpha val="0"/>
                </a:srgbClr>
              </a:clrTo>
            </a:clrChange>
            <a:extLst>
              <a:ext uri="{28A0092B-C50C-407E-A947-70E740481C1C}">
                <a14:useLocalDpi xmlns:a14="http://schemas.microsoft.com/office/drawing/2010/main" val="0"/>
              </a:ext>
            </a:extLst>
          </a:blip>
          <a:stretch>
            <a:fillRect/>
          </a:stretch>
        </p:blipFill>
        <p:spPr>
          <a:xfrm>
            <a:off x="4193594" y="2315795"/>
            <a:ext cx="3438442" cy="435292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9223" y="1100435"/>
            <a:ext cx="931606" cy="1096007"/>
          </a:xfrm>
          <a:prstGeom prst="rect">
            <a:avLst/>
          </a:prstGeom>
        </p:spPr>
      </p:pic>
    </p:spTree>
    <p:extLst>
      <p:ext uri="{BB962C8B-B14F-4D97-AF65-F5344CB8AC3E}">
        <p14:creationId xmlns:p14="http://schemas.microsoft.com/office/powerpoint/2010/main" val="12704323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Tools?</a:t>
            </a:r>
            <a:endParaRPr lang="en-US" dirty="0"/>
          </a:p>
        </p:txBody>
      </p:sp>
      <p:sp>
        <p:nvSpPr>
          <p:cNvPr id="3" name="Content Placeholder 2"/>
          <p:cNvSpPr>
            <a:spLocks noGrp="1"/>
          </p:cNvSpPr>
          <p:nvPr>
            <p:ph idx="1"/>
          </p:nvPr>
        </p:nvSpPr>
        <p:spPr/>
        <p:txBody>
          <a:bodyPr/>
          <a:lstStyle/>
          <a:p>
            <a:r>
              <a:rPr lang="en-US"/>
              <a:t>Cordova Command Line Interface (CLI)</a:t>
            </a:r>
          </a:p>
          <a:p>
            <a:r>
              <a:rPr lang="en-US"/>
              <a:t>Use whatever tools you want to design &amp; code your applications</a:t>
            </a:r>
          </a:p>
          <a:p>
            <a:r>
              <a:rPr lang="en-US"/>
              <a:t>Use the native SDKs or the PhoneGap Build service to ‘build’ your applications</a:t>
            </a:r>
          </a:p>
          <a:p>
            <a:pPr lvl="1"/>
            <a:r>
              <a:rPr lang="en-US"/>
              <a:t>Can use the CLI with either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9223" y="1100435"/>
            <a:ext cx="931606" cy="1096007"/>
          </a:xfrm>
          <a:prstGeom prst="rect">
            <a:avLst/>
          </a:prstGeom>
        </p:spPr>
      </p:pic>
    </p:spTree>
    <p:extLst>
      <p:ext uri="{BB962C8B-B14F-4D97-AF65-F5344CB8AC3E}">
        <p14:creationId xmlns:p14="http://schemas.microsoft.com/office/powerpoint/2010/main" val="410595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Abstract</a:t>
            </a:r>
            <a:endParaRPr lang="en-US" dirty="0"/>
          </a:p>
        </p:txBody>
      </p:sp>
      <p:sp>
        <p:nvSpPr>
          <p:cNvPr id="5" name="Content Placeholder 4"/>
          <p:cNvSpPr>
            <a:spLocks noGrp="1"/>
          </p:cNvSpPr>
          <p:nvPr>
            <p:ph idx="1"/>
          </p:nvPr>
        </p:nvSpPr>
        <p:spPr/>
        <p:txBody>
          <a:bodyPr/>
          <a:lstStyle/>
          <a:p>
            <a:pPr marL="0" indent="0">
              <a:buNone/>
            </a:pPr>
            <a:r>
              <a:rPr lang="en-US" dirty="0"/>
              <a:t>There’s a lot of ways to deliver mobile apps: native, web, commercial mobile app development platforms, and more. In between those options are popular open source projects that provide robust, alternative approaches. In this session, you’ll learn about the venerable Apache Cordova project, the project that defined the hybrid mobile development approach, plus new upstarts like </a:t>
            </a:r>
            <a:r>
              <a:rPr lang="en-US" dirty="0" err="1"/>
              <a:t>Telerik’s</a:t>
            </a:r>
            <a:r>
              <a:rPr lang="en-US" dirty="0"/>
              <a:t> NativeScript, Facebook’s React Native and Microsoft’s Xamarin that take hybrid to the next level, giving developers the ability to create compelling, performant native apps using JavaScript or other languages. Expect a fast-paced, high-energy session with lots of content as John Wargo introduces you to a different way to do mobile using open source tools.</a:t>
            </a:r>
          </a:p>
        </p:txBody>
      </p:sp>
    </p:spTree>
    <p:extLst>
      <p:ext uri="{BB962C8B-B14F-4D97-AF65-F5344CB8AC3E}">
        <p14:creationId xmlns:p14="http://schemas.microsoft.com/office/powerpoint/2010/main" val="1307832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Third-party Tools?</a:t>
            </a:r>
            <a:endParaRPr lang="en-US" dirty="0"/>
          </a:p>
        </p:txBody>
      </p:sp>
      <p:sp>
        <p:nvSpPr>
          <p:cNvPr id="3" name="Content Placeholder 2"/>
          <p:cNvSpPr>
            <a:spLocks noGrp="1"/>
          </p:cNvSpPr>
          <p:nvPr>
            <p:ph idx="1"/>
          </p:nvPr>
        </p:nvSpPr>
        <p:spPr/>
        <p:txBody>
          <a:bodyPr/>
          <a:lstStyle/>
          <a:p>
            <a:r>
              <a:rPr lang="en-US" dirty="0"/>
              <a:t>Microsoft Visual Studio</a:t>
            </a:r>
          </a:p>
          <a:p>
            <a:r>
              <a:rPr lang="en-US" dirty="0"/>
              <a:t>Intel XDK</a:t>
            </a:r>
          </a:p>
          <a:p>
            <a:r>
              <a:rPr lang="en-US" dirty="0"/>
              <a:t>Eclipse </a:t>
            </a:r>
            <a:r>
              <a:rPr lang="en-US" dirty="0" err="1"/>
              <a:t>THyM</a:t>
            </a:r>
            <a:endParaRPr lang="en-US" dirty="0"/>
          </a:p>
          <a:p>
            <a:r>
              <a:rPr lang="en-US" dirty="0" err="1"/>
              <a:t>AppGyver</a:t>
            </a:r>
            <a:r>
              <a:rPr lang="en-US" dirty="0"/>
              <a:t>, </a:t>
            </a:r>
            <a:r>
              <a:rPr lang="en-US" dirty="0" err="1"/>
              <a:t>GapDebug</a:t>
            </a:r>
            <a:r>
              <a:rPr lang="en-US" dirty="0"/>
              <a:t>, many more</a:t>
            </a:r>
          </a:p>
          <a:p>
            <a:r>
              <a:rPr lang="en-US" dirty="0"/>
              <a:t>Cordova-aware IDEs: Brackets, Dreamweaver, WebStorm &amp; many more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9223" y="1100435"/>
            <a:ext cx="931606" cy="1096007"/>
          </a:xfrm>
          <a:prstGeom prst="rect">
            <a:avLst/>
          </a:prstGeom>
        </p:spPr>
      </p:pic>
    </p:spTree>
    <p:extLst>
      <p:ext uri="{BB962C8B-B14F-4D97-AF65-F5344CB8AC3E}">
        <p14:creationId xmlns:p14="http://schemas.microsoft.com/office/powerpoint/2010/main" val="2957329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 Stores</a:t>
            </a:r>
            <a:endParaRPr lang="en-US" dirty="0"/>
          </a:p>
        </p:txBody>
      </p:sp>
      <p:sp>
        <p:nvSpPr>
          <p:cNvPr id="3" name="Content Placeholder 2"/>
          <p:cNvSpPr>
            <a:spLocks noGrp="1"/>
          </p:cNvSpPr>
          <p:nvPr>
            <p:ph idx="1"/>
          </p:nvPr>
        </p:nvSpPr>
        <p:spPr/>
        <p:txBody>
          <a:bodyPr/>
          <a:lstStyle/>
          <a:p>
            <a:r>
              <a:rPr lang="en-US"/>
              <a:t>A Cordova application is a Native Mobile application</a:t>
            </a:r>
          </a:p>
          <a:p>
            <a:r>
              <a:rPr lang="en-US"/>
              <a:t>So, Yes Virginia, Cordova apps can be published in App Stores (even Apple’s)</a:t>
            </a:r>
            <a:endParaRPr lang="en-US" dirty="0"/>
          </a:p>
        </p:txBody>
      </p:sp>
    </p:spTree>
    <p:extLst>
      <p:ext uri="{BB962C8B-B14F-4D97-AF65-F5344CB8AC3E}">
        <p14:creationId xmlns:p14="http://schemas.microsoft.com/office/powerpoint/2010/main" val="22191718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Adobe PhoneGap</a:t>
            </a:r>
          </a:p>
        </p:txBody>
      </p:sp>
      <p:sp>
        <p:nvSpPr>
          <p:cNvPr id="4" name="Content Placeholder 3"/>
          <p:cNvSpPr>
            <a:spLocks noGrp="1"/>
          </p:cNvSpPr>
          <p:nvPr>
            <p:ph idx="1"/>
          </p:nvPr>
        </p:nvSpPr>
        <p:spPr/>
        <p:txBody>
          <a:bodyPr>
            <a:normAutofit fontScale="70000" lnSpcReduction="20000"/>
          </a:bodyPr>
          <a:lstStyle/>
          <a:p>
            <a:r>
              <a:rPr lang="en-US" sz="2800" dirty="0"/>
              <a:t>PhoneGap is just a distribution of Cordova, but they are not synonyms</a:t>
            </a:r>
          </a:p>
          <a:p>
            <a:r>
              <a:rPr lang="en-US" sz="2800" dirty="0"/>
              <a:t>Adobe added on some additional features on top:</a:t>
            </a:r>
          </a:p>
          <a:p>
            <a:pPr lvl="1"/>
            <a:r>
              <a:rPr lang="en-US" sz="2600" dirty="0"/>
              <a:t>PhoneGap Build Service</a:t>
            </a:r>
          </a:p>
          <a:p>
            <a:pPr lvl="2"/>
            <a:r>
              <a:rPr lang="en-US" sz="2400" dirty="0"/>
              <a:t>Hydration</a:t>
            </a:r>
          </a:p>
          <a:p>
            <a:pPr lvl="1"/>
            <a:r>
              <a:rPr lang="en-US" sz="2600" dirty="0"/>
              <a:t>PhoneGap Developer App</a:t>
            </a:r>
          </a:p>
          <a:p>
            <a:pPr lvl="1"/>
            <a:r>
              <a:rPr lang="en-US" sz="2600" dirty="0"/>
              <a:t>PhoneGap Enterprise</a:t>
            </a:r>
          </a:p>
          <a:p>
            <a:pPr lvl="1"/>
            <a:r>
              <a:rPr lang="en-US" sz="2600" dirty="0"/>
              <a:t>Integration with Dreamweaver &amp; other Adobe tools</a:t>
            </a:r>
          </a:p>
          <a:p>
            <a:pPr lvl="1"/>
            <a:r>
              <a:rPr lang="en-US" sz="2600" dirty="0"/>
              <a:t>Commercial Product Support</a:t>
            </a:r>
          </a:p>
        </p:txBody>
      </p:sp>
      <p:sp>
        <p:nvSpPr>
          <p:cNvPr id="2" name="TextBox 1"/>
          <p:cNvSpPr txBox="1"/>
          <p:nvPr/>
        </p:nvSpPr>
        <p:spPr>
          <a:xfrm>
            <a:off x="167640" y="6316980"/>
            <a:ext cx="9256445" cy="369332"/>
          </a:xfrm>
          <a:prstGeom prst="rect">
            <a:avLst/>
          </a:prstGeom>
          <a:noFill/>
        </p:spPr>
        <p:txBody>
          <a:bodyPr wrap="none" rtlCol="0">
            <a:spAutoFit/>
          </a:bodyPr>
          <a:lstStyle/>
          <a:p>
            <a:r>
              <a:rPr lang="en-US" dirty="0"/>
              <a:t>Which to use: Cordova or PhoneGap (</a:t>
            </a:r>
            <a:r>
              <a:rPr lang="en-US" dirty="0">
                <a:hlinkClick r:id="rId2"/>
              </a:rPr>
              <a:t>http://www.informit.com/articles/article.aspx?p=2478076</a:t>
            </a:r>
            <a:r>
              <a:rPr lang="en-US" dirty="0"/>
              <a:t>) </a:t>
            </a:r>
          </a:p>
        </p:txBody>
      </p:sp>
      <p:sp>
        <p:nvSpPr>
          <p:cNvPr id="6" name="AutoShape 4" descr="PhoneGap Logo: Stacked, Black, SVG"/>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6256" y="1021842"/>
            <a:ext cx="716280" cy="1074420"/>
          </a:xfrm>
          <a:prstGeom prst="rect">
            <a:avLst/>
          </a:prstGeom>
        </p:spPr>
      </p:pic>
    </p:spTree>
    <p:extLst>
      <p:ext uri="{BB962C8B-B14F-4D97-AF65-F5344CB8AC3E}">
        <p14:creationId xmlns:p14="http://schemas.microsoft.com/office/powerpoint/2010/main" val="3247786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Anatomy of a Cordova Application</a:t>
            </a:r>
            <a:endParaRPr lang="en-US" dirty="0"/>
          </a:p>
        </p:txBody>
      </p:sp>
      <p:sp>
        <p:nvSpPr>
          <p:cNvPr id="6" name="Subtitle 5"/>
          <p:cNvSpPr>
            <a:spLocks noGrp="1"/>
          </p:cNvSpPr>
          <p:nvPr>
            <p:ph type="subTitle" idx="1"/>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8225" y="3059458"/>
            <a:ext cx="1762372" cy="2073379"/>
          </a:xfrm>
          <a:prstGeom prst="rect">
            <a:avLst/>
          </a:prstGeom>
        </p:spPr>
      </p:pic>
    </p:spTree>
    <p:extLst>
      <p:ext uri="{BB962C8B-B14F-4D97-AF65-F5344CB8AC3E}">
        <p14:creationId xmlns:p14="http://schemas.microsoft.com/office/powerpoint/2010/main" val="26500017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Hello World (Simple)</a:t>
            </a:r>
          </a:p>
        </p:txBody>
      </p:sp>
      <p:sp>
        <p:nvSpPr>
          <p:cNvPr id="5" name="Content Placeholder 4"/>
          <p:cNvSpPr>
            <a:spLocks noGrp="1"/>
          </p:cNvSpPr>
          <p:nvPr>
            <p:ph idx="1"/>
          </p:nvPr>
        </p:nvSpPr>
        <p:spPr>
          <a:xfrm>
            <a:off x="2231136" y="2286000"/>
            <a:ext cx="7729728" cy="3101983"/>
          </a:xfrm>
        </p:spPr>
        <p:txBody>
          <a:bodyPr>
            <a:normAutofit/>
          </a:bodyPr>
          <a:lstStyle/>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&lt;!DOCTYPE HTML&gt;</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&lt;html&gt;</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&lt;head&gt;</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&lt;title&gt;Hello World&lt;/title&gt;</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&lt;/head&gt;</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&lt;body&gt;</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&lt;h1&gt;Hello World&lt;/h1&gt;</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&lt;p&gt;This is a simple web application&lt;/p&gt;</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&lt;/body&gt;</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&lt;/html&gt;</a:t>
            </a:r>
          </a:p>
        </p:txBody>
      </p:sp>
    </p:spTree>
    <p:extLst>
      <p:ext uri="{BB962C8B-B14F-4D97-AF65-F5344CB8AC3E}">
        <p14:creationId xmlns:p14="http://schemas.microsoft.com/office/powerpoint/2010/main" val="20439763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Hello World (Interesting)</a:t>
            </a:r>
          </a:p>
        </p:txBody>
      </p:sp>
      <p:sp>
        <p:nvSpPr>
          <p:cNvPr id="3" name="Content Placeholder 2"/>
          <p:cNvSpPr>
            <a:spLocks noGrp="1"/>
          </p:cNvSpPr>
          <p:nvPr>
            <p:ph idx="1"/>
          </p:nvPr>
        </p:nvSpPr>
        <p:spPr>
          <a:xfrm>
            <a:off x="2231136" y="2286000"/>
            <a:ext cx="8892918" cy="3101983"/>
          </a:xfrm>
        </p:spPr>
        <p:txBody>
          <a:bodyPr>
            <a:noAutofit/>
          </a:bodyPr>
          <a:lstStyle/>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&lt;!DOCTYPE html&gt;</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&lt;html&gt;</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&lt;head&gt;</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&lt;script type="text/javascript" charset="utf-8"  </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src="cordova.js"&gt;&lt;/script&gt;</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&lt;script type="text/javascript" charset="utf-8"&gt;</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function onBodyLoad() { </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a:t>
            </a:r>
            <a:r>
              <a:rPr lang="en-US" sz="1400" dirty="0" err="1">
                <a:latin typeface="Hack" panose="020B0609030202020204" pitchFamily="49" charset="0"/>
                <a:ea typeface="Hack" panose="020B0609030202020204" pitchFamily="49" charset="0"/>
                <a:cs typeface="Hack" panose="020B0609030202020204" pitchFamily="49" charset="0"/>
              </a:rPr>
              <a:t>document.addEventListener</a:t>
            </a:r>
            <a:r>
              <a:rPr lang="en-US" sz="1400" dirty="0">
                <a:latin typeface="Hack" panose="020B0609030202020204" pitchFamily="49" charset="0"/>
                <a:ea typeface="Hack" panose="020B0609030202020204" pitchFamily="49" charset="0"/>
                <a:cs typeface="Hack" panose="020B0609030202020204" pitchFamily="49" charset="0"/>
              </a:rPr>
              <a:t>("deviceready", </a:t>
            </a:r>
            <a:r>
              <a:rPr lang="en-US" sz="1400" dirty="0" err="1">
                <a:latin typeface="Hack" panose="020B0609030202020204" pitchFamily="49" charset="0"/>
                <a:ea typeface="Hack" panose="020B0609030202020204" pitchFamily="49" charset="0"/>
                <a:cs typeface="Hack" panose="020B0609030202020204" pitchFamily="49" charset="0"/>
              </a:rPr>
              <a:t>onDeviceReady</a:t>
            </a:r>
            <a:r>
              <a:rPr lang="en-US" sz="1400" dirty="0">
                <a:latin typeface="Hack" panose="020B0609030202020204" pitchFamily="49" charset="0"/>
                <a:ea typeface="Hack" panose="020B0609030202020204" pitchFamily="49" charset="0"/>
                <a:cs typeface="Hack" panose="020B0609030202020204" pitchFamily="49" charset="0"/>
              </a:rPr>
              <a:t>, false);</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function </a:t>
            </a:r>
            <a:r>
              <a:rPr lang="en-US" sz="1400" dirty="0" err="1">
                <a:latin typeface="Hack" panose="020B0609030202020204" pitchFamily="49" charset="0"/>
                <a:ea typeface="Hack" panose="020B0609030202020204" pitchFamily="49" charset="0"/>
                <a:cs typeface="Hack" panose="020B0609030202020204" pitchFamily="49" charset="0"/>
              </a:rPr>
              <a:t>onDeviceReady</a:t>
            </a:r>
            <a:r>
              <a:rPr lang="en-US" sz="1400" dirty="0">
                <a:latin typeface="Hack" panose="020B0609030202020204" pitchFamily="49" charset="0"/>
                <a:ea typeface="Hack" panose="020B0609030202020204" pitchFamily="49" charset="0"/>
                <a:cs typeface="Hack" panose="020B0609030202020204" pitchFamily="49" charset="0"/>
              </a:rPr>
              <a:t>() {</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a:t>
            </a:r>
            <a:r>
              <a:rPr lang="en-US" sz="1400" dirty="0" err="1">
                <a:latin typeface="Hack" panose="020B0609030202020204" pitchFamily="49" charset="0"/>
                <a:ea typeface="Hack" panose="020B0609030202020204" pitchFamily="49" charset="0"/>
                <a:cs typeface="Hack" panose="020B0609030202020204" pitchFamily="49" charset="0"/>
              </a:rPr>
              <a:t>navigator.notification.alert</a:t>
            </a:r>
            <a:r>
              <a:rPr lang="en-US" sz="1400" dirty="0">
                <a:latin typeface="Hack" panose="020B0609030202020204" pitchFamily="49" charset="0"/>
                <a:ea typeface="Hack" panose="020B0609030202020204" pitchFamily="49" charset="0"/>
                <a:cs typeface="Hack" panose="020B0609030202020204" pitchFamily="49" charset="0"/>
              </a:rPr>
              <a:t>("Cordova is ready!");</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&lt;/script&gt;</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&lt;/head&gt;</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&lt;body </a:t>
            </a:r>
            <a:r>
              <a:rPr lang="en-US" sz="1400" dirty="0" err="1">
                <a:latin typeface="Hack" panose="020B0609030202020204" pitchFamily="49" charset="0"/>
                <a:ea typeface="Hack" panose="020B0609030202020204" pitchFamily="49" charset="0"/>
                <a:cs typeface="Hack" panose="020B0609030202020204" pitchFamily="49" charset="0"/>
              </a:rPr>
              <a:t>onload</a:t>
            </a:r>
            <a:r>
              <a:rPr lang="en-US" sz="1400" dirty="0">
                <a:latin typeface="Hack" panose="020B0609030202020204" pitchFamily="49" charset="0"/>
                <a:ea typeface="Hack" panose="020B0609030202020204" pitchFamily="49" charset="0"/>
                <a:cs typeface="Hack" panose="020B0609030202020204" pitchFamily="49" charset="0"/>
              </a:rPr>
              <a:t>="</a:t>
            </a:r>
            <a:r>
              <a:rPr lang="en-US" sz="1400" dirty="0" err="1">
                <a:latin typeface="Hack" panose="020B0609030202020204" pitchFamily="49" charset="0"/>
                <a:ea typeface="Hack" panose="020B0609030202020204" pitchFamily="49" charset="0"/>
                <a:cs typeface="Hack" panose="020B0609030202020204" pitchFamily="49" charset="0"/>
              </a:rPr>
              <a:t>onBodyLoad</a:t>
            </a:r>
            <a:r>
              <a:rPr lang="en-US" sz="1400" dirty="0">
                <a:latin typeface="Hack" panose="020B0609030202020204" pitchFamily="49" charset="0"/>
                <a:ea typeface="Hack" panose="020B0609030202020204" pitchFamily="49" charset="0"/>
                <a:cs typeface="Hack" panose="020B0609030202020204" pitchFamily="49" charset="0"/>
              </a:rPr>
              <a:t>()"&gt;</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&lt;h1&gt;Hello World&lt;/h1&gt;</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&lt;p&gt;This is a sample Cordova application.&lt;/p&gt;</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&lt;/body&gt;</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&lt;/html&gt;</a:t>
            </a:r>
          </a:p>
        </p:txBody>
      </p:sp>
    </p:spTree>
    <p:extLst>
      <p:ext uri="{BB962C8B-B14F-4D97-AF65-F5344CB8AC3E}">
        <p14:creationId xmlns:p14="http://schemas.microsoft.com/office/powerpoint/2010/main" val="10881398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3" end="3"/>
                                            </p:txEl>
                                          </p:spTgt>
                                        </p:tgtEl>
                                        <p:attrNameLst>
                                          <p:attrName>style.fontWeight</p:attrName>
                                        </p:attrNameLst>
                                      </p:cBhvr>
                                      <p:to>
                                        <p:strVal val="bold"/>
                                      </p:to>
                                    </p:set>
                                  </p:childTnLst>
                                </p:cTn>
                              </p:par>
                              <p:par>
                                <p:cTn id="7" presetID="15" presetClass="emph" presetSubtype="0" nodeType="withEffect">
                                  <p:stCondLst>
                                    <p:cond delay="0"/>
                                  </p:stCondLst>
                                  <p:iterate type="lt">
                                    <p:tmAbs val="25"/>
                                  </p:iterate>
                                  <p:childTnLst>
                                    <p:set>
                                      <p:cBhvr override="childStyle">
                                        <p:cTn id="8" dur="indefinite"/>
                                        <p:tgtEl>
                                          <p:spTgt spid="3">
                                            <p:txEl>
                                              <p:pRg st="4" end="4"/>
                                            </p:txEl>
                                          </p:spTgt>
                                        </p:tgtEl>
                                        <p:attrNameLst>
                                          <p:attrName>style.fontWeight</p:attrName>
                                        </p:attrNameLst>
                                      </p:cBhvr>
                                      <p:to>
                                        <p:strVal val="bold"/>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14" end="14"/>
                                            </p:txEl>
                                          </p:spTgt>
                                        </p:tgtEl>
                                        <p:attrNameLst>
                                          <p:attrName>style.fontWeight</p:attrName>
                                        </p:attrNameLst>
                                      </p:cBhvr>
                                      <p:to>
                                        <p:strVal val="bold"/>
                                      </p:to>
                                    </p:set>
                                  </p:childTnLst>
                                </p:cTn>
                              </p:par>
                            </p:childTnLst>
                          </p:cTn>
                        </p:par>
                      </p:childTnLst>
                    </p:cTn>
                  </p:par>
                  <p:par>
                    <p:cTn id="13" fill="hold">
                      <p:stCondLst>
                        <p:cond delay="indefinite"/>
                      </p:stCondLst>
                      <p:childTnLst>
                        <p:par>
                          <p:cTn id="14" fill="hold">
                            <p:stCondLst>
                              <p:cond delay="0"/>
                            </p:stCondLst>
                            <p:childTnLst>
                              <p:par>
                                <p:cTn id="15" presetID="15" presetClass="emph" presetSubtype="0" nodeType="clickEffect">
                                  <p:stCondLst>
                                    <p:cond delay="0"/>
                                  </p:stCondLst>
                                  <p:iterate type="lt">
                                    <p:tmAbs val="25"/>
                                  </p:iterate>
                                  <p:childTnLst>
                                    <p:set>
                                      <p:cBhvr override="childStyle">
                                        <p:cTn id="16" dur="indefinite"/>
                                        <p:tgtEl>
                                          <p:spTgt spid="3">
                                            <p:txEl>
                                              <p:pRg st="7" end="7"/>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Cordova APIs</a:t>
            </a:r>
          </a:p>
        </p:txBody>
      </p:sp>
      <p:sp>
        <p:nvSpPr>
          <p:cNvPr id="5" name="Content Placeholder 4"/>
          <p:cNvSpPr>
            <a:spLocks noGrp="1"/>
          </p:cNvSpPr>
          <p:nvPr>
            <p:ph idx="1"/>
          </p:nvPr>
        </p:nvSpPr>
        <p:spPr/>
        <p:txBody>
          <a:bodyPr>
            <a:normAutofit lnSpcReduction="10000"/>
          </a:bodyPr>
          <a:lstStyle/>
          <a:p>
            <a:r>
              <a:rPr lang="en-US" dirty="0"/>
              <a:t>Originally custom APIs created by the </a:t>
            </a:r>
            <a:r>
              <a:rPr lang="en-US" dirty="0" err="1"/>
              <a:t>dev</a:t>
            </a:r>
            <a:r>
              <a:rPr lang="en-US" dirty="0"/>
              <a:t> team</a:t>
            </a:r>
          </a:p>
          <a:p>
            <a:pPr lvl="1"/>
            <a:r>
              <a:rPr lang="en-US" dirty="0"/>
              <a:t>Inconsistently implemented across mobile platforms</a:t>
            </a:r>
          </a:p>
          <a:p>
            <a:r>
              <a:rPr lang="en-US" dirty="0"/>
              <a:t>Migrated (where possible) to implementations of device-specific APIs based on formal standards (WWWC, Device APIs Working Group and so on)</a:t>
            </a:r>
          </a:p>
          <a:p>
            <a:r>
              <a:rPr lang="en-US" dirty="0"/>
              <a:t>APIs not implemented on platforms where the capability already exists in the browser</a:t>
            </a:r>
          </a:p>
          <a:p>
            <a:r>
              <a:rPr lang="en-US" dirty="0"/>
              <a:t>APIs removed from a platform when the platform adds the API to the browser</a:t>
            </a:r>
          </a:p>
          <a:p>
            <a:r>
              <a:rPr lang="en-US" dirty="0"/>
              <a:t>APIs could be maintained after formal standard is abandoned (File API)</a:t>
            </a:r>
          </a:p>
          <a:p>
            <a:r>
              <a:rPr lang="en-US" dirty="0"/>
              <a:t>Most of the APIs are implemented as plugins (some exist in the core)</a:t>
            </a:r>
          </a:p>
        </p:txBody>
      </p:sp>
    </p:spTree>
    <p:extLst>
      <p:ext uri="{BB962C8B-B14F-4D97-AF65-F5344CB8AC3E}">
        <p14:creationId xmlns:p14="http://schemas.microsoft.com/office/powerpoint/2010/main" val="25727800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31416" y="0"/>
            <a:ext cx="9529168" cy="6858000"/>
          </a:xfrm>
          <a:prstGeom prst="rect">
            <a:avLst/>
          </a:prstGeom>
        </p:spPr>
      </p:pic>
    </p:spTree>
    <p:extLst>
      <p:ext uri="{BB962C8B-B14F-4D97-AF65-F5344CB8AC3E}">
        <p14:creationId xmlns:p14="http://schemas.microsoft.com/office/powerpoint/2010/main" val="39839191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Hello World (Does Something)</a:t>
            </a:r>
            <a:br>
              <a:rPr lang="en-US" dirty="0"/>
            </a:br>
            <a:r>
              <a:rPr lang="en-US" dirty="0"/>
              <a:t>(Part 1)</a:t>
            </a:r>
          </a:p>
        </p:txBody>
      </p:sp>
      <p:sp>
        <p:nvSpPr>
          <p:cNvPr id="3" name="Content Placeholder 2"/>
          <p:cNvSpPr>
            <a:spLocks noGrp="1"/>
          </p:cNvSpPr>
          <p:nvPr>
            <p:ph idx="1"/>
          </p:nvPr>
        </p:nvSpPr>
        <p:spPr>
          <a:xfrm>
            <a:off x="2231136" y="2286000"/>
            <a:ext cx="9381056" cy="3101983"/>
          </a:xfrm>
        </p:spPr>
        <p:txBody>
          <a:bodyPr/>
          <a:lstStyle/>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&lt;body </a:t>
            </a:r>
            <a:r>
              <a:rPr lang="en-US" sz="1400" dirty="0" err="1">
                <a:latin typeface="Hack" panose="020B0609030202020204" pitchFamily="49" charset="0"/>
                <a:ea typeface="Hack" panose="020B0609030202020204" pitchFamily="49" charset="0"/>
                <a:cs typeface="Hack" panose="020B0609030202020204" pitchFamily="49" charset="0"/>
              </a:rPr>
              <a:t>onload</a:t>
            </a:r>
            <a:r>
              <a:rPr lang="en-US" sz="1400" dirty="0">
                <a:latin typeface="Hack" panose="020B0609030202020204" pitchFamily="49" charset="0"/>
                <a:ea typeface="Hack" panose="020B0609030202020204" pitchFamily="49" charset="0"/>
                <a:cs typeface="Hack" panose="020B0609030202020204" pitchFamily="49" charset="0"/>
              </a:rPr>
              <a:t>="</a:t>
            </a:r>
            <a:r>
              <a:rPr lang="en-US" sz="1400" dirty="0" err="1">
                <a:latin typeface="Hack" panose="020B0609030202020204" pitchFamily="49" charset="0"/>
                <a:ea typeface="Hack" panose="020B0609030202020204" pitchFamily="49" charset="0"/>
                <a:cs typeface="Hack" panose="020B0609030202020204" pitchFamily="49" charset="0"/>
              </a:rPr>
              <a:t>onBodyLoad</a:t>
            </a:r>
            <a:r>
              <a:rPr lang="en-US" sz="1400" dirty="0">
                <a:latin typeface="Hack" panose="020B0609030202020204" pitchFamily="49" charset="0"/>
                <a:ea typeface="Hack" panose="020B0609030202020204" pitchFamily="49" charset="0"/>
                <a:cs typeface="Hack" panose="020B0609030202020204" pitchFamily="49" charset="0"/>
              </a:rPr>
              <a:t>()"&gt;</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&lt;h1&gt;Hello World&lt;/h1&gt;</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&lt;p&gt;This is a Cordova application that makes calls to the Cordova Device API.&lt;/p&gt;</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&lt;p id="</a:t>
            </a:r>
            <a:r>
              <a:rPr lang="en-US" sz="1400" dirty="0" err="1">
                <a:latin typeface="Hack" panose="020B0609030202020204" pitchFamily="49" charset="0"/>
                <a:ea typeface="Hack" panose="020B0609030202020204" pitchFamily="49" charset="0"/>
                <a:cs typeface="Hack" panose="020B0609030202020204" pitchFamily="49" charset="0"/>
              </a:rPr>
              <a:t>appInfo</a:t>
            </a:r>
            <a:r>
              <a:rPr lang="en-US" sz="1400" dirty="0">
                <a:latin typeface="Hack" panose="020B0609030202020204" pitchFamily="49" charset="0"/>
                <a:ea typeface="Hack" panose="020B0609030202020204" pitchFamily="49" charset="0"/>
                <a:cs typeface="Hack" panose="020B0609030202020204" pitchFamily="49" charset="0"/>
              </a:rPr>
              <a:t>"&gt;Waiting for Cordova Initialization to complete&lt;/p&gt;</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&lt;/body&gt;</a:t>
            </a:r>
          </a:p>
        </p:txBody>
      </p:sp>
    </p:spTree>
    <p:extLst>
      <p:ext uri="{BB962C8B-B14F-4D97-AF65-F5344CB8AC3E}">
        <p14:creationId xmlns:p14="http://schemas.microsoft.com/office/powerpoint/2010/main" val="785727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3" end="3"/>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Hello World (Does Something)</a:t>
            </a:r>
            <a:br>
              <a:rPr lang="en-US" dirty="0"/>
            </a:br>
            <a:r>
              <a:rPr lang="en-US" dirty="0"/>
              <a:t>(Part 2)</a:t>
            </a:r>
          </a:p>
        </p:txBody>
      </p:sp>
      <p:sp>
        <p:nvSpPr>
          <p:cNvPr id="3" name="Content Placeholder 2"/>
          <p:cNvSpPr>
            <a:spLocks noGrp="1"/>
          </p:cNvSpPr>
          <p:nvPr>
            <p:ph idx="1"/>
          </p:nvPr>
        </p:nvSpPr>
        <p:spPr>
          <a:xfrm>
            <a:off x="2231136" y="2286000"/>
            <a:ext cx="7729728" cy="3101983"/>
          </a:xfrm>
        </p:spPr>
        <p:txBody>
          <a:bodyPr>
            <a:noAutofit/>
          </a:bodyPr>
          <a:lstStyle/>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function </a:t>
            </a:r>
            <a:r>
              <a:rPr lang="en-US" sz="1400" dirty="0" err="1">
                <a:latin typeface="Hack" panose="020B0609030202020204" pitchFamily="49" charset="0"/>
                <a:ea typeface="Hack" panose="020B0609030202020204" pitchFamily="49" charset="0"/>
                <a:cs typeface="Hack" panose="020B0609030202020204" pitchFamily="49" charset="0"/>
              </a:rPr>
              <a:t>onDeviceReady</a:t>
            </a:r>
            <a:r>
              <a:rPr lang="en-US" sz="1400" dirty="0">
                <a:latin typeface="Hack" panose="020B0609030202020204" pitchFamily="49" charset="0"/>
                <a:ea typeface="Hack" panose="020B0609030202020204" pitchFamily="49" charset="0"/>
                <a:cs typeface="Hack" panose="020B0609030202020204" pitchFamily="49" charset="0"/>
              </a:rPr>
              <a:t>() {</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//HTML break tag</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a:t>
            </a:r>
            <a:r>
              <a:rPr lang="en-US" sz="1400" dirty="0" err="1">
                <a:latin typeface="Hack" panose="020B0609030202020204" pitchFamily="49" charset="0"/>
                <a:ea typeface="Hack" panose="020B0609030202020204" pitchFamily="49" charset="0"/>
                <a:cs typeface="Hack" panose="020B0609030202020204" pitchFamily="49" charset="0"/>
              </a:rPr>
              <a:t>br</a:t>
            </a:r>
            <a:r>
              <a:rPr lang="en-US" sz="1400" dirty="0">
                <a:latin typeface="Hack" panose="020B0609030202020204" pitchFamily="49" charset="0"/>
                <a:ea typeface="Hack" panose="020B0609030202020204" pitchFamily="49" charset="0"/>
                <a:cs typeface="Hack" panose="020B0609030202020204" pitchFamily="49" charset="0"/>
              </a:rPr>
              <a:t> = "&lt;</a:t>
            </a:r>
            <a:r>
              <a:rPr lang="en-US" sz="1400" dirty="0" err="1">
                <a:latin typeface="Hack" panose="020B0609030202020204" pitchFamily="49" charset="0"/>
                <a:ea typeface="Hack" panose="020B0609030202020204" pitchFamily="49" charset="0"/>
                <a:cs typeface="Hack" panose="020B0609030202020204" pitchFamily="49" charset="0"/>
              </a:rPr>
              <a:t>br</a:t>
            </a:r>
            <a:r>
              <a:rPr lang="en-US" sz="1400" dirty="0">
                <a:latin typeface="Hack" panose="020B0609030202020204" pitchFamily="49" charset="0"/>
                <a:ea typeface="Hack" panose="020B0609030202020204" pitchFamily="49" charset="0"/>
                <a:cs typeface="Hack" panose="020B0609030202020204" pitchFamily="49" charset="0"/>
              </a:rPr>
              <a:t> /&gt;";</a:t>
            </a:r>
          </a:p>
          <a:p>
            <a:pPr marL="0" indent="0">
              <a:spcBef>
                <a:spcPts val="0"/>
              </a:spcBef>
              <a:buNone/>
            </a:pPr>
            <a:endParaRPr lang="en-US" sz="1400" dirty="0">
              <a:latin typeface="Hack" panose="020B0609030202020204" pitchFamily="49" charset="0"/>
              <a:ea typeface="Hack" panose="020B0609030202020204" pitchFamily="49" charset="0"/>
              <a:cs typeface="Hack" panose="020B0609030202020204" pitchFamily="49" charset="0"/>
            </a:endParaRP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//Get the </a:t>
            </a:r>
            <a:r>
              <a:rPr lang="en-US" sz="1400" dirty="0" err="1">
                <a:latin typeface="Hack" panose="020B0609030202020204" pitchFamily="49" charset="0"/>
                <a:ea typeface="Hack" panose="020B0609030202020204" pitchFamily="49" charset="0"/>
                <a:cs typeface="Hack" panose="020B0609030202020204" pitchFamily="49" charset="0"/>
              </a:rPr>
              <a:t>appInfo</a:t>
            </a:r>
            <a:r>
              <a:rPr lang="en-US" sz="1400" dirty="0">
                <a:latin typeface="Hack" panose="020B0609030202020204" pitchFamily="49" charset="0"/>
                <a:ea typeface="Hack" panose="020B0609030202020204" pitchFamily="49" charset="0"/>
                <a:cs typeface="Hack" panose="020B0609030202020204" pitchFamily="49" charset="0"/>
              </a:rPr>
              <a:t> DOM element</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a:t>
            </a:r>
            <a:r>
              <a:rPr lang="en-US" sz="1400" dirty="0" err="1">
                <a:latin typeface="Hack" panose="020B0609030202020204" pitchFamily="49" charset="0"/>
                <a:ea typeface="Hack" panose="020B0609030202020204" pitchFamily="49" charset="0"/>
                <a:cs typeface="Hack" panose="020B0609030202020204" pitchFamily="49" charset="0"/>
              </a:rPr>
              <a:t>var</a:t>
            </a:r>
            <a:r>
              <a:rPr lang="en-US" sz="1400" dirty="0">
                <a:latin typeface="Hack" panose="020B0609030202020204" pitchFamily="49" charset="0"/>
                <a:ea typeface="Hack" panose="020B0609030202020204" pitchFamily="49" charset="0"/>
                <a:cs typeface="Hack" panose="020B0609030202020204" pitchFamily="49" charset="0"/>
              </a:rPr>
              <a:t> element = </a:t>
            </a:r>
            <a:r>
              <a:rPr lang="en-US" sz="1400" dirty="0" err="1">
                <a:latin typeface="Hack" panose="020B0609030202020204" pitchFamily="49" charset="0"/>
                <a:ea typeface="Hack" panose="020B0609030202020204" pitchFamily="49" charset="0"/>
                <a:cs typeface="Hack" panose="020B0609030202020204" pitchFamily="49" charset="0"/>
              </a:rPr>
              <a:t>document.getElementById</a:t>
            </a:r>
            <a:r>
              <a:rPr lang="en-US" sz="1400" dirty="0">
                <a:latin typeface="Hack" panose="020B0609030202020204" pitchFamily="49" charset="0"/>
                <a:ea typeface="Hack" panose="020B0609030202020204" pitchFamily="49" charset="0"/>
                <a:cs typeface="Hack" panose="020B0609030202020204" pitchFamily="49" charset="0"/>
              </a:rPr>
              <a:t>('</a:t>
            </a:r>
            <a:r>
              <a:rPr lang="en-US" sz="1400" dirty="0" err="1">
                <a:latin typeface="Hack" panose="020B0609030202020204" pitchFamily="49" charset="0"/>
                <a:ea typeface="Hack" panose="020B0609030202020204" pitchFamily="49" charset="0"/>
                <a:cs typeface="Hack" panose="020B0609030202020204" pitchFamily="49" charset="0"/>
              </a:rPr>
              <a:t>appInfo</a:t>
            </a:r>
            <a:r>
              <a:rPr lang="en-US" sz="1400" dirty="0">
                <a:latin typeface="Hack" panose="020B0609030202020204" pitchFamily="49" charset="0"/>
                <a:ea typeface="Hack" panose="020B0609030202020204" pitchFamily="49" charset="0"/>
                <a:cs typeface="Hack" panose="020B0609030202020204" pitchFamily="49" charset="0"/>
              </a:rPr>
              <a:t>');</a:t>
            </a:r>
          </a:p>
          <a:p>
            <a:pPr marL="0" indent="0">
              <a:spcBef>
                <a:spcPts val="0"/>
              </a:spcBef>
              <a:buNone/>
            </a:pPr>
            <a:endParaRPr lang="en-US" sz="1400" dirty="0">
              <a:latin typeface="Hack" panose="020B0609030202020204" pitchFamily="49" charset="0"/>
              <a:ea typeface="Hack" panose="020B0609030202020204" pitchFamily="49" charset="0"/>
              <a:cs typeface="Hack" panose="020B0609030202020204" pitchFamily="49" charset="0"/>
            </a:endParaRP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//replace it with specific information about the device</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//running the application</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a:t>
            </a:r>
            <a:r>
              <a:rPr lang="en-US" sz="1400" dirty="0" err="1">
                <a:latin typeface="Hack" panose="020B0609030202020204" pitchFamily="49" charset="0"/>
                <a:ea typeface="Hack" panose="020B0609030202020204" pitchFamily="49" charset="0"/>
                <a:cs typeface="Hack" panose="020B0609030202020204" pitchFamily="49" charset="0"/>
              </a:rPr>
              <a:t>element.innerHTML</a:t>
            </a:r>
            <a:r>
              <a:rPr lang="en-US" sz="1400" dirty="0">
                <a:latin typeface="Hack" panose="020B0609030202020204" pitchFamily="49" charset="0"/>
                <a:ea typeface="Hack" panose="020B0609030202020204" pitchFamily="49" charset="0"/>
                <a:cs typeface="Hack" panose="020B0609030202020204" pitchFamily="49" charset="0"/>
              </a:rPr>
              <a:t> = </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'Cordova Version: ' + </a:t>
            </a:r>
            <a:r>
              <a:rPr lang="en-US" sz="1400" dirty="0" err="1">
                <a:latin typeface="Hack" panose="020B0609030202020204" pitchFamily="49" charset="0"/>
                <a:ea typeface="Hack" panose="020B0609030202020204" pitchFamily="49" charset="0"/>
                <a:cs typeface="Hack" panose="020B0609030202020204" pitchFamily="49" charset="0"/>
              </a:rPr>
              <a:t>device.cordova</a:t>
            </a:r>
            <a:r>
              <a:rPr lang="en-US" sz="1400" dirty="0">
                <a:latin typeface="Hack" panose="020B0609030202020204" pitchFamily="49" charset="0"/>
                <a:ea typeface="Hack" panose="020B0609030202020204" pitchFamily="49" charset="0"/>
                <a:cs typeface="Hack" panose="020B0609030202020204" pitchFamily="49" charset="0"/>
              </a:rPr>
              <a:t> + </a:t>
            </a:r>
            <a:r>
              <a:rPr lang="en-US" sz="1400" dirty="0" err="1">
                <a:latin typeface="Hack" panose="020B0609030202020204" pitchFamily="49" charset="0"/>
                <a:ea typeface="Hack" panose="020B0609030202020204" pitchFamily="49" charset="0"/>
                <a:cs typeface="Hack" panose="020B0609030202020204" pitchFamily="49" charset="0"/>
              </a:rPr>
              <a:t>br</a:t>
            </a:r>
            <a:r>
              <a:rPr lang="en-US" sz="1400" dirty="0">
                <a:latin typeface="Hack" panose="020B0609030202020204" pitchFamily="49" charset="0"/>
                <a:ea typeface="Hack" panose="020B0609030202020204" pitchFamily="49" charset="0"/>
                <a:cs typeface="Hack" panose="020B0609030202020204" pitchFamily="49" charset="0"/>
              </a:rPr>
              <a:t> + </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'Platform: ' + </a:t>
            </a:r>
            <a:r>
              <a:rPr lang="en-US" sz="1400" dirty="0" err="1">
                <a:latin typeface="Hack" panose="020B0609030202020204" pitchFamily="49" charset="0"/>
                <a:ea typeface="Hack" panose="020B0609030202020204" pitchFamily="49" charset="0"/>
                <a:cs typeface="Hack" panose="020B0609030202020204" pitchFamily="49" charset="0"/>
              </a:rPr>
              <a:t>device.platform</a:t>
            </a:r>
            <a:r>
              <a:rPr lang="en-US" sz="1400" dirty="0">
                <a:latin typeface="Hack" panose="020B0609030202020204" pitchFamily="49" charset="0"/>
                <a:ea typeface="Hack" panose="020B0609030202020204" pitchFamily="49" charset="0"/>
                <a:cs typeface="Hack" panose="020B0609030202020204" pitchFamily="49" charset="0"/>
              </a:rPr>
              <a:t> + </a:t>
            </a:r>
            <a:r>
              <a:rPr lang="en-US" sz="1400" dirty="0" err="1">
                <a:latin typeface="Hack" panose="020B0609030202020204" pitchFamily="49" charset="0"/>
                <a:ea typeface="Hack" panose="020B0609030202020204" pitchFamily="49" charset="0"/>
                <a:cs typeface="Hack" panose="020B0609030202020204" pitchFamily="49" charset="0"/>
              </a:rPr>
              <a:t>br</a:t>
            </a:r>
            <a:r>
              <a:rPr lang="en-US" sz="1400" dirty="0">
                <a:latin typeface="Hack" panose="020B0609030202020204" pitchFamily="49" charset="0"/>
                <a:ea typeface="Hack" panose="020B0609030202020204" pitchFamily="49" charset="0"/>
                <a:cs typeface="Hack" panose="020B0609030202020204" pitchFamily="49" charset="0"/>
              </a:rPr>
              <a:t> +</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'Model: ' + </a:t>
            </a:r>
            <a:r>
              <a:rPr lang="en-US" sz="1400" dirty="0" err="1">
                <a:latin typeface="Hack" panose="020B0609030202020204" pitchFamily="49" charset="0"/>
                <a:ea typeface="Hack" panose="020B0609030202020204" pitchFamily="49" charset="0"/>
                <a:cs typeface="Hack" panose="020B0609030202020204" pitchFamily="49" charset="0"/>
              </a:rPr>
              <a:t>device.model</a:t>
            </a:r>
            <a:r>
              <a:rPr lang="en-US" sz="1400" dirty="0">
                <a:latin typeface="Hack" panose="020B0609030202020204" pitchFamily="49" charset="0"/>
                <a:ea typeface="Hack" panose="020B0609030202020204" pitchFamily="49" charset="0"/>
                <a:cs typeface="Hack" panose="020B0609030202020204" pitchFamily="49" charset="0"/>
              </a:rPr>
              <a:t>  + </a:t>
            </a:r>
            <a:r>
              <a:rPr lang="en-US" sz="1400" dirty="0" err="1">
                <a:latin typeface="Hack" panose="020B0609030202020204" pitchFamily="49" charset="0"/>
                <a:ea typeface="Hack" panose="020B0609030202020204" pitchFamily="49" charset="0"/>
                <a:cs typeface="Hack" panose="020B0609030202020204" pitchFamily="49" charset="0"/>
              </a:rPr>
              <a:t>br</a:t>
            </a:r>
            <a:r>
              <a:rPr lang="en-US" sz="1400" dirty="0">
                <a:latin typeface="Hack" panose="020B0609030202020204" pitchFamily="49" charset="0"/>
                <a:ea typeface="Hack" panose="020B0609030202020204" pitchFamily="49" charset="0"/>
                <a:cs typeface="Hack" panose="020B0609030202020204" pitchFamily="49" charset="0"/>
              </a:rPr>
              <a:t> +</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    'OS Version: ' + </a:t>
            </a:r>
            <a:r>
              <a:rPr lang="en-US" sz="1400" dirty="0" err="1">
                <a:latin typeface="Hack" panose="020B0609030202020204" pitchFamily="49" charset="0"/>
                <a:ea typeface="Hack" panose="020B0609030202020204" pitchFamily="49" charset="0"/>
                <a:cs typeface="Hack" panose="020B0609030202020204" pitchFamily="49" charset="0"/>
              </a:rPr>
              <a:t>device.version</a:t>
            </a:r>
            <a:r>
              <a:rPr lang="en-US" sz="1400" dirty="0">
                <a:latin typeface="Hack" panose="020B0609030202020204" pitchFamily="49" charset="0"/>
                <a:ea typeface="Hack" panose="020B0609030202020204" pitchFamily="49" charset="0"/>
                <a:cs typeface="Hack" panose="020B0609030202020204" pitchFamily="49" charset="0"/>
              </a:rPr>
              <a:t>;</a:t>
            </a:r>
          </a:p>
          <a:p>
            <a:pPr marL="0" indent="0">
              <a:spcBef>
                <a:spcPts val="0"/>
              </a:spcBef>
              <a:buNone/>
            </a:pPr>
            <a:r>
              <a:rPr lang="en-US" sz="1400"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25326716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10" end="10"/>
                                            </p:txEl>
                                          </p:spTgt>
                                        </p:tgtEl>
                                        <p:attrNameLst>
                                          <p:attrName>style.fontWeight</p:attrName>
                                        </p:attrNameLst>
                                      </p:cBhvr>
                                      <p:to>
                                        <p:strVal val="bold"/>
                                      </p:to>
                                    </p:set>
                                  </p:childTnLst>
                                </p:cTn>
                              </p:par>
                              <p:par>
                                <p:cTn id="7" presetID="15" presetClass="emph" presetSubtype="0" nodeType="withEffect">
                                  <p:stCondLst>
                                    <p:cond delay="0"/>
                                  </p:stCondLst>
                                  <p:iterate type="lt">
                                    <p:tmAbs val="25"/>
                                  </p:iterate>
                                  <p:childTnLst>
                                    <p:set>
                                      <p:cBhvr override="childStyle">
                                        <p:cTn id="8" dur="indefinite"/>
                                        <p:tgtEl>
                                          <p:spTgt spid="3">
                                            <p:txEl>
                                              <p:pRg st="11" end="11"/>
                                            </p:txEl>
                                          </p:spTgt>
                                        </p:tgtEl>
                                        <p:attrNameLst>
                                          <p:attrName>style.fontWeight</p:attrName>
                                        </p:attrNameLst>
                                      </p:cBhvr>
                                      <p:to>
                                        <p:strVal val="bold"/>
                                      </p:to>
                                    </p:set>
                                  </p:childTnLst>
                                </p:cTn>
                              </p:par>
                              <p:par>
                                <p:cTn id="9" presetID="15" presetClass="emph" presetSubtype="0" nodeType="withEffect">
                                  <p:stCondLst>
                                    <p:cond delay="0"/>
                                  </p:stCondLst>
                                  <p:iterate type="lt">
                                    <p:tmAbs val="25"/>
                                  </p:iterate>
                                  <p:childTnLst>
                                    <p:set>
                                      <p:cBhvr override="childStyle">
                                        <p:cTn id="10" dur="indefinite"/>
                                        <p:tgtEl>
                                          <p:spTgt spid="3">
                                            <p:txEl>
                                              <p:pRg st="12" end="12"/>
                                            </p:txEl>
                                          </p:spTgt>
                                        </p:tgtEl>
                                        <p:attrNameLst>
                                          <p:attrName>style.fontWeight</p:attrName>
                                        </p:attrNameLst>
                                      </p:cBhvr>
                                      <p:to>
                                        <p:strVal val="bold"/>
                                      </p:to>
                                    </p:set>
                                  </p:childTnLst>
                                </p:cTn>
                              </p:par>
                              <p:par>
                                <p:cTn id="11" presetID="15" presetClass="emph" presetSubtype="0" nodeType="withEffect">
                                  <p:stCondLst>
                                    <p:cond delay="0"/>
                                  </p:stCondLst>
                                  <p:iterate type="lt">
                                    <p:tmAbs val="25"/>
                                  </p:iterate>
                                  <p:childTnLst>
                                    <p:set>
                                      <p:cBhvr override="childStyle">
                                        <p:cTn id="12" dur="indefinite"/>
                                        <p:tgtEl>
                                          <p:spTgt spid="3">
                                            <p:txEl>
                                              <p:pRg st="13" end="13"/>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Developer, Writer, Presenter, Husband, Father, Geek</a:t>
            </a:r>
          </a:p>
        </p:txBody>
      </p:sp>
      <p:sp>
        <p:nvSpPr>
          <p:cNvPr id="3" name="Content Placeholder 2"/>
          <p:cNvSpPr>
            <a:spLocks noGrp="1"/>
          </p:cNvSpPr>
          <p:nvPr>
            <p:ph idx="1"/>
          </p:nvPr>
        </p:nvSpPr>
        <p:spPr/>
        <p:txBody>
          <a:bodyPr/>
          <a:lstStyle/>
          <a:p>
            <a:r>
              <a:rPr lang="en-US" dirty="0"/>
              <a:t>Software developer</a:t>
            </a:r>
          </a:p>
          <a:p>
            <a:r>
              <a:rPr lang="en-US" dirty="0"/>
              <a:t>Former Forrester analyst</a:t>
            </a:r>
          </a:p>
          <a:p>
            <a:r>
              <a:rPr lang="en-US" dirty="0"/>
              <a:t>Actively seeking full-time employment</a:t>
            </a:r>
          </a:p>
          <a:p>
            <a:r>
              <a:rPr lang="en-US" dirty="0"/>
              <a:t>Author of 6+1 books</a:t>
            </a:r>
          </a:p>
          <a:p>
            <a:r>
              <a:rPr lang="en-US" dirty="0"/>
              <a:t>Contributor to the Apache Cordova Project</a:t>
            </a:r>
          </a:p>
          <a:p>
            <a:r>
              <a:rPr lang="en-US" dirty="0"/>
              <a:t>Doing mostly IoT things lately</a:t>
            </a:r>
          </a:p>
          <a:p>
            <a:r>
              <a:rPr lang="en-US" dirty="0"/>
              <a:t>Worked at AT&amp;T, BlackBerry, </a:t>
            </a:r>
            <a:r>
              <a:rPr lang="en-US" dirty="0" err="1"/>
              <a:t>BoxTone</a:t>
            </a:r>
            <a:r>
              <a:rPr lang="en-US" dirty="0"/>
              <a:t>, Forrester, SAP</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7151" y="2638044"/>
            <a:ext cx="2371243" cy="2323818"/>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21757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Hello World (Does Something) Example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9307" y="2378813"/>
            <a:ext cx="2549583" cy="41658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0458" y="2378813"/>
            <a:ext cx="2551822" cy="4165837"/>
          </a:xfrm>
          <a:prstGeom prst="rect">
            <a:avLst/>
          </a:prstGeom>
        </p:spPr>
      </p:pic>
    </p:spTree>
    <p:extLst>
      <p:ext uri="{BB962C8B-B14F-4D97-AF65-F5344CB8AC3E}">
        <p14:creationId xmlns:p14="http://schemas.microsoft.com/office/powerpoint/2010/main" val="315032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the Camera API</a:t>
            </a:r>
          </a:p>
        </p:txBody>
      </p:sp>
      <p:sp>
        <p:nvSpPr>
          <p:cNvPr id="3" name="Content Placeholder 2"/>
          <p:cNvSpPr>
            <a:spLocks noGrp="1"/>
          </p:cNvSpPr>
          <p:nvPr>
            <p:ph idx="1"/>
          </p:nvPr>
        </p:nvSpPr>
        <p:spPr>
          <a:xfrm>
            <a:off x="2231136" y="2638044"/>
            <a:ext cx="8808720" cy="3101983"/>
          </a:xfrm>
        </p:spPr>
        <p:txBody>
          <a:bodyPr/>
          <a:lstStyle/>
          <a:p>
            <a:r>
              <a:rPr lang="en-US" dirty="0"/>
              <a:t>First open a terminal window and add the camera plugin to your </a:t>
            </a:r>
            <a:br>
              <a:rPr lang="en-US" dirty="0"/>
            </a:br>
            <a:r>
              <a:rPr lang="en-US" dirty="0"/>
              <a:t>Cordova application:</a:t>
            </a:r>
          </a:p>
          <a:p>
            <a:pPr marL="502920" lvl="1" indent="0">
              <a:buNone/>
            </a:pPr>
            <a:r>
              <a:rPr lang="en-US" sz="1400" dirty="0" err="1">
                <a:latin typeface="Hack" panose="020B0609030202020204" pitchFamily="49" charset="0"/>
                <a:ea typeface="Hack" panose="020B0609030202020204" pitchFamily="49" charset="0"/>
                <a:cs typeface="Hack" panose="020B0609030202020204" pitchFamily="49" charset="0"/>
              </a:rPr>
              <a:t>cordova</a:t>
            </a:r>
            <a:r>
              <a:rPr lang="en-US" sz="1400" dirty="0">
                <a:latin typeface="Hack" panose="020B0609030202020204" pitchFamily="49" charset="0"/>
                <a:ea typeface="Hack" panose="020B0609030202020204" pitchFamily="49" charset="0"/>
                <a:cs typeface="Hack" panose="020B0609030202020204" pitchFamily="49" charset="0"/>
              </a:rPr>
              <a:t> plugin add </a:t>
            </a:r>
            <a:r>
              <a:rPr lang="en-US" sz="1400" dirty="0" err="1">
                <a:latin typeface="Hack" panose="020B0609030202020204" pitchFamily="49" charset="0"/>
                <a:ea typeface="Hack" panose="020B0609030202020204" pitchFamily="49" charset="0"/>
                <a:cs typeface="Hack" panose="020B0609030202020204" pitchFamily="49" charset="0"/>
              </a:rPr>
              <a:t>cordova</a:t>
            </a:r>
            <a:r>
              <a:rPr lang="en-US" sz="1400" dirty="0">
                <a:latin typeface="Hack" panose="020B0609030202020204" pitchFamily="49" charset="0"/>
                <a:ea typeface="Hack" panose="020B0609030202020204" pitchFamily="49" charset="0"/>
                <a:cs typeface="Hack" panose="020B0609030202020204" pitchFamily="49" charset="0"/>
              </a:rPr>
              <a:t>-plugin-camera</a:t>
            </a:r>
          </a:p>
          <a:p>
            <a:r>
              <a:rPr lang="en-US" dirty="0"/>
              <a:t>Next add the following line to your web application’s JavaScript code:</a:t>
            </a:r>
          </a:p>
          <a:p>
            <a:pPr marL="502920" lvl="1" indent="0">
              <a:buNone/>
            </a:pPr>
            <a:r>
              <a:rPr lang="en-US" sz="1400" dirty="0" err="1">
                <a:latin typeface="Hack" panose="020B0609030202020204" pitchFamily="49" charset="0"/>
                <a:ea typeface="Hack" panose="020B0609030202020204" pitchFamily="49" charset="0"/>
                <a:cs typeface="Hack" panose="020B0609030202020204" pitchFamily="49" charset="0"/>
              </a:rPr>
              <a:t>navigator.camera.getPicture</a:t>
            </a:r>
            <a:r>
              <a:rPr lang="en-US" sz="1400" dirty="0">
                <a:latin typeface="Hack" panose="020B0609030202020204" pitchFamily="49" charset="0"/>
                <a:ea typeface="Hack" panose="020B0609030202020204" pitchFamily="49" charset="0"/>
                <a:cs typeface="Hack" panose="020B0609030202020204" pitchFamily="49" charset="0"/>
              </a:rPr>
              <a:t>( </a:t>
            </a:r>
            <a:r>
              <a:rPr lang="en-US" sz="1400" dirty="0" err="1">
                <a:latin typeface="Hack" panose="020B0609030202020204" pitchFamily="49" charset="0"/>
                <a:ea typeface="Hack" panose="020B0609030202020204" pitchFamily="49" charset="0"/>
                <a:cs typeface="Hack" panose="020B0609030202020204" pitchFamily="49" charset="0"/>
              </a:rPr>
              <a:t>successCallback</a:t>
            </a:r>
            <a:r>
              <a:rPr lang="en-US" sz="1400" dirty="0">
                <a:latin typeface="Hack" panose="020B0609030202020204" pitchFamily="49" charset="0"/>
                <a:ea typeface="Hack" panose="020B0609030202020204" pitchFamily="49" charset="0"/>
                <a:cs typeface="Hack" panose="020B0609030202020204" pitchFamily="49" charset="0"/>
              </a:rPr>
              <a:t>, </a:t>
            </a:r>
            <a:r>
              <a:rPr lang="en-US" sz="1400" dirty="0" err="1">
                <a:latin typeface="Hack" panose="020B0609030202020204" pitchFamily="49" charset="0"/>
                <a:ea typeface="Hack" panose="020B0609030202020204" pitchFamily="49" charset="0"/>
                <a:cs typeface="Hack" panose="020B0609030202020204" pitchFamily="49" charset="0"/>
              </a:rPr>
              <a:t>errorCallback</a:t>
            </a:r>
            <a:r>
              <a:rPr lang="en-US" sz="1400" dirty="0">
                <a:latin typeface="Hack" panose="020B0609030202020204" pitchFamily="49" charset="0"/>
                <a:ea typeface="Hack" panose="020B0609030202020204" pitchFamily="49" charset="0"/>
                <a:cs typeface="Hack" panose="020B0609030202020204" pitchFamily="49" charset="0"/>
              </a:rPr>
              <a:t>, </a:t>
            </a:r>
            <a:r>
              <a:rPr lang="en-US" sz="1400" dirty="0" err="1">
                <a:latin typeface="Hack" panose="020B0609030202020204" pitchFamily="49" charset="0"/>
                <a:ea typeface="Hack" panose="020B0609030202020204" pitchFamily="49" charset="0"/>
                <a:cs typeface="Hack" panose="020B0609030202020204" pitchFamily="49" charset="0"/>
              </a:rPr>
              <a:t>cameraOptions</a:t>
            </a:r>
            <a:r>
              <a:rPr lang="en-US" sz="1400" dirty="0">
                <a:latin typeface="Hack" panose="020B0609030202020204" pitchFamily="49" charset="0"/>
                <a:ea typeface="Hack" panose="020B0609030202020204" pitchFamily="49" charset="0"/>
                <a:cs typeface="Hack" panose="020B0609030202020204" pitchFamily="49" charset="0"/>
              </a:rPr>
              <a:t>);</a:t>
            </a:r>
          </a:p>
          <a:p>
            <a:r>
              <a:rPr lang="en-US" dirty="0"/>
              <a:t>Success and error callback functions deal with results</a:t>
            </a:r>
          </a:p>
          <a:p>
            <a:r>
              <a:rPr lang="en-US" dirty="0"/>
              <a:t>Camera Options object controls what happens when the picture is taken</a:t>
            </a:r>
          </a:p>
        </p:txBody>
      </p:sp>
    </p:spTree>
    <p:extLst>
      <p:ext uri="{BB962C8B-B14F-4D97-AF65-F5344CB8AC3E}">
        <p14:creationId xmlns:p14="http://schemas.microsoft.com/office/powerpoint/2010/main" val="735169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Camera Options</a:t>
            </a:r>
            <a:endParaRPr lang="en-US" dirty="0"/>
          </a:p>
        </p:txBody>
      </p:sp>
      <p:sp>
        <p:nvSpPr>
          <p:cNvPr id="3" name="Content Placeholder 2"/>
          <p:cNvSpPr>
            <a:spLocks noGrp="1"/>
          </p:cNvSpPr>
          <p:nvPr>
            <p:ph idx="1"/>
          </p:nvPr>
        </p:nvSpPr>
        <p:spPr>
          <a:xfrm>
            <a:off x="2231136" y="2211324"/>
            <a:ext cx="7729728" cy="4147767"/>
          </a:xfrm>
        </p:spPr>
        <p:txBody>
          <a:bodyPr>
            <a:normAutofit/>
          </a:bodyPr>
          <a:lstStyle/>
          <a:p>
            <a:pPr marL="0" indent="0">
              <a:buNone/>
            </a:pPr>
            <a:r>
              <a:rPr lang="en-US" sz="1400" dirty="0"/>
              <a:t>Optional parameters to customize the camera settings.</a:t>
            </a:r>
          </a:p>
          <a:p>
            <a:pPr marL="0" indent="0">
              <a:buNone/>
            </a:pPr>
            <a:r>
              <a:rPr lang="en-US" sz="1400" dirty="0" err="1">
                <a:latin typeface="Hack" panose="020B0609030202020204" pitchFamily="49" charset="0"/>
                <a:ea typeface="Hack" panose="020B0609030202020204" pitchFamily="49" charset="0"/>
                <a:cs typeface="Hack" panose="020B0609030202020204" pitchFamily="49" charset="0"/>
              </a:rPr>
              <a:t>var</a:t>
            </a:r>
            <a:r>
              <a:rPr lang="en-US" sz="1400" dirty="0">
                <a:latin typeface="Hack" panose="020B0609030202020204" pitchFamily="49" charset="0"/>
                <a:ea typeface="Hack" panose="020B0609030202020204" pitchFamily="49" charset="0"/>
                <a:cs typeface="Hack" panose="020B0609030202020204" pitchFamily="49" charset="0"/>
              </a:rPr>
              <a:t> </a:t>
            </a:r>
            <a:r>
              <a:rPr lang="en-US" sz="1400" dirty="0" err="1">
                <a:latin typeface="Hack" panose="020B0609030202020204" pitchFamily="49" charset="0"/>
                <a:ea typeface="Hack" panose="020B0609030202020204" pitchFamily="49" charset="0"/>
                <a:cs typeface="Hack" panose="020B0609030202020204" pitchFamily="49" charset="0"/>
              </a:rPr>
              <a:t>cameraOptions</a:t>
            </a:r>
            <a:r>
              <a:rPr lang="en-US" sz="1400" dirty="0">
                <a:latin typeface="Hack" panose="020B0609030202020204" pitchFamily="49" charset="0"/>
                <a:ea typeface="Hack" panose="020B0609030202020204" pitchFamily="49" charset="0"/>
                <a:cs typeface="Hack" panose="020B0609030202020204" pitchFamily="49" charset="0"/>
              </a:rPr>
              <a:t> = {</a:t>
            </a:r>
          </a:p>
          <a:p>
            <a:pPr marL="0" indent="0">
              <a:buNone/>
            </a:pPr>
            <a:r>
              <a:rPr lang="en-US" sz="1400" dirty="0">
                <a:latin typeface="Hack" panose="020B0609030202020204" pitchFamily="49" charset="0"/>
                <a:ea typeface="Hack" panose="020B0609030202020204" pitchFamily="49" charset="0"/>
                <a:cs typeface="Hack" panose="020B0609030202020204" pitchFamily="49" charset="0"/>
              </a:rPr>
              <a:t>  quality : 75,</a:t>
            </a:r>
          </a:p>
          <a:p>
            <a:pPr marL="0" indent="0">
              <a:buNone/>
            </a:pPr>
            <a:r>
              <a:rPr lang="en-US" sz="1400" dirty="0">
                <a:latin typeface="Hack" panose="020B0609030202020204" pitchFamily="49" charset="0"/>
                <a:ea typeface="Hack" panose="020B0609030202020204" pitchFamily="49" charset="0"/>
                <a:cs typeface="Hack" panose="020B0609030202020204" pitchFamily="49" charset="0"/>
              </a:rPr>
              <a:t>  </a:t>
            </a:r>
            <a:r>
              <a:rPr lang="en-US" sz="1400" dirty="0" err="1">
                <a:latin typeface="Hack" panose="020B0609030202020204" pitchFamily="49" charset="0"/>
                <a:ea typeface="Hack" panose="020B0609030202020204" pitchFamily="49" charset="0"/>
                <a:cs typeface="Hack" panose="020B0609030202020204" pitchFamily="49" charset="0"/>
              </a:rPr>
              <a:t>destinationType</a:t>
            </a:r>
            <a:r>
              <a:rPr lang="en-US" sz="1400" dirty="0">
                <a:latin typeface="Hack" panose="020B0609030202020204" pitchFamily="49" charset="0"/>
                <a:ea typeface="Hack" panose="020B0609030202020204" pitchFamily="49" charset="0"/>
                <a:cs typeface="Hack" panose="020B0609030202020204" pitchFamily="49" charset="0"/>
              </a:rPr>
              <a:t> : </a:t>
            </a:r>
            <a:r>
              <a:rPr lang="en-US" sz="1400" dirty="0" err="1">
                <a:latin typeface="Hack" panose="020B0609030202020204" pitchFamily="49" charset="0"/>
                <a:ea typeface="Hack" panose="020B0609030202020204" pitchFamily="49" charset="0"/>
                <a:cs typeface="Hack" panose="020B0609030202020204" pitchFamily="49" charset="0"/>
              </a:rPr>
              <a:t>Camera.DestinationType.DATA_URL</a:t>
            </a:r>
            <a:r>
              <a:rPr lang="en-US" sz="1400" dirty="0">
                <a:latin typeface="Hack" panose="020B0609030202020204" pitchFamily="49" charset="0"/>
                <a:ea typeface="Hack" panose="020B0609030202020204" pitchFamily="49" charset="0"/>
                <a:cs typeface="Hack" panose="020B0609030202020204" pitchFamily="49" charset="0"/>
              </a:rPr>
              <a:t>,</a:t>
            </a:r>
          </a:p>
          <a:p>
            <a:pPr marL="0" indent="0">
              <a:buNone/>
            </a:pPr>
            <a:r>
              <a:rPr lang="en-US" sz="1400" dirty="0">
                <a:latin typeface="Hack" panose="020B0609030202020204" pitchFamily="49" charset="0"/>
                <a:ea typeface="Hack" panose="020B0609030202020204" pitchFamily="49" charset="0"/>
                <a:cs typeface="Hack" panose="020B0609030202020204" pitchFamily="49" charset="0"/>
              </a:rPr>
              <a:t>  </a:t>
            </a:r>
            <a:r>
              <a:rPr lang="en-US" sz="1400" dirty="0" err="1">
                <a:latin typeface="Hack" panose="020B0609030202020204" pitchFamily="49" charset="0"/>
                <a:ea typeface="Hack" panose="020B0609030202020204" pitchFamily="49" charset="0"/>
                <a:cs typeface="Hack" panose="020B0609030202020204" pitchFamily="49" charset="0"/>
              </a:rPr>
              <a:t>sourceType</a:t>
            </a:r>
            <a:r>
              <a:rPr lang="en-US" sz="1400" dirty="0">
                <a:latin typeface="Hack" panose="020B0609030202020204" pitchFamily="49" charset="0"/>
                <a:ea typeface="Hack" panose="020B0609030202020204" pitchFamily="49" charset="0"/>
                <a:cs typeface="Hack" panose="020B0609030202020204" pitchFamily="49" charset="0"/>
              </a:rPr>
              <a:t> : </a:t>
            </a:r>
            <a:r>
              <a:rPr lang="en-US" sz="1400" dirty="0" err="1">
                <a:latin typeface="Hack" panose="020B0609030202020204" pitchFamily="49" charset="0"/>
                <a:ea typeface="Hack" panose="020B0609030202020204" pitchFamily="49" charset="0"/>
                <a:cs typeface="Hack" panose="020B0609030202020204" pitchFamily="49" charset="0"/>
              </a:rPr>
              <a:t>Camera.PictureSourceType.CAMERA</a:t>
            </a:r>
            <a:r>
              <a:rPr lang="en-US" sz="1400" dirty="0">
                <a:latin typeface="Hack" panose="020B0609030202020204" pitchFamily="49" charset="0"/>
                <a:ea typeface="Hack" panose="020B0609030202020204" pitchFamily="49" charset="0"/>
                <a:cs typeface="Hack" panose="020B0609030202020204" pitchFamily="49" charset="0"/>
              </a:rPr>
              <a:t>,</a:t>
            </a:r>
          </a:p>
          <a:p>
            <a:pPr marL="0" indent="0">
              <a:buNone/>
            </a:pPr>
            <a:r>
              <a:rPr lang="en-US" sz="1400" dirty="0">
                <a:latin typeface="Hack" panose="020B0609030202020204" pitchFamily="49" charset="0"/>
                <a:ea typeface="Hack" panose="020B0609030202020204" pitchFamily="49" charset="0"/>
                <a:cs typeface="Hack" panose="020B0609030202020204" pitchFamily="49" charset="0"/>
              </a:rPr>
              <a:t>  </a:t>
            </a:r>
            <a:r>
              <a:rPr lang="en-US" sz="1400" dirty="0" err="1">
                <a:latin typeface="Hack" panose="020B0609030202020204" pitchFamily="49" charset="0"/>
                <a:ea typeface="Hack" panose="020B0609030202020204" pitchFamily="49" charset="0"/>
                <a:cs typeface="Hack" panose="020B0609030202020204" pitchFamily="49" charset="0"/>
              </a:rPr>
              <a:t>allowEdit</a:t>
            </a:r>
            <a:r>
              <a:rPr lang="en-US" sz="1400" dirty="0">
                <a:latin typeface="Hack" panose="020B0609030202020204" pitchFamily="49" charset="0"/>
                <a:ea typeface="Hack" panose="020B0609030202020204" pitchFamily="49" charset="0"/>
                <a:cs typeface="Hack" panose="020B0609030202020204" pitchFamily="49" charset="0"/>
              </a:rPr>
              <a:t> : true,</a:t>
            </a:r>
          </a:p>
          <a:p>
            <a:pPr marL="0" indent="0">
              <a:buNone/>
            </a:pPr>
            <a:r>
              <a:rPr lang="en-US" sz="1400" dirty="0">
                <a:latin typeface="Hack" panose="020B0609030202020204" pitchFamily="49" charset="0"/>
                <a:ea typeface="Hack" panose="020B0609030202020204" pitchFamily="49" charset="0"/>
                <a:cs typeface="Hack" panose="020B0609030202020204" pitchFamily="49" charset="0"/>
              </a:rPr>
              <a:t>  </a:t>
            </a:r>
            <a:r>
              <a:rPr lang="en-US" sz="1400" dirty="0" err="1">
                <a:latin typeface="Hack" panose="020B0609030202020204" pitchFamily="49" charset="0"/>
                <a:ea typeface="Hack" panose="020B0609030202020204" pitchFamily="49" charset="0"/>
                <a:cs typeface="Hack" panose="020B0609030202020204" pitchFamily="49" charset="0"/>
              </a:rPr>
              <a:t>encodingType</a:t>
            </a:r>
            <a:r>
              <a:rPr lang="en-US" sz="1400" dirty="0">
                <a:latin typeface="Hack" panose="020B0609030202020204" pitchFamily="49" charset="0"/>
                <a:ea typeface="Hack" panose="020B0609030202020204" pitchFamily="49" charset="0"/>
                <a:cs typeface="Hack" panose="020B0609030202020204" pitchFamily="49" charset="0"/>
              </a:rPr>
              <a:t>: Camera.EncodingType.JPEG,</a:t>
            </a:r>
          </a:p>
          <a:p>
            <a:pPr marL="0" indent="0">
              <a:buNone/>
            </a:pPr>
            <a:r>
              <a:rPr lang="en-US" sz="1400" dirty="0">
                <a:latin typeface="Hack" panose="020B0609030202020204" pitchFamily="49" charset="0"/>
                <a:ea typeface="Hack" panose="020B0609030202020204" pitchFamily="49" charset="0"/>
                <a:cs typeface="Hack" panose="020B0609030202020204" pitchFamily="49" charset="0"/>
              </a:rPr>
              <a:t>  </a:t>
            </a:r>
            <a:r>
              <a:rPr lang="en-US" sz="1400" dirty="0" err="1">
                <a:latin typeface="Hack" panose="020B0609030202020204" pitchFamily="49" charset="0"/>
                <a:ea typeface="Hack" panose="020B0609030202020204" pitchFamily="49" charset="0"/>
                <a:cs typeface="Hack" panose="020B0609030202020204" pitchFamily="49" charset="0"/>
              </a:rPr>
              <a:t>targetWidth</a:t>
            </a:r>
            <a:r>
              <a:rPr lang="en-US" sz="1400" dirty="0">
                <a:latin typeface="Hack" panose="020B0609030202020204" pitchFamily="49" charset="0"/>
                <a:ea typeface="Hack" panose="020B0609030202020204" pitchFamily="49" charset="0"/>
                <a:cs typeface="Hack" panose="020B0609030202020204" pitchFamily="49" charset="0"/>
              </a:rPr>
              <a:t>: 100,</a:t>
            </a:r>
          </a:p>
          <a:p>
            <a:pPr marL="0" indent="0">
              <a:buNone/>
            </a:pPr>
            <a:r>
              <a:rPr lang="en-US" sz="1400" dirty="0">
                <a:latin typeface="Hack" panose="020B0609030202020204" pitchFamily="49" charset="0"/>
                <a:ea typeface="Hack" panose="020B0609030202020204" pitchFamily="49" charset="0"/>
                <a:cs typeface="Hack" panose="020B0609030202020204" pitchFamily="49" charset="0"/>
              </a:rPr>
              <a:t>  </a:t>
            </a:r>
            <a:r>
              <a:rPr lang="en-US" sz="1400" dirty="0" err="1">
                <a:latin typeface="Hack" panose="020B0609030202020204" pitchFamily="49" charset="0"/>
                <a:ea typeface="Hack" panose="020B0609030202020204" pitchFamily="49" charset="0"/>
                <a:cs typeface="Hack" panose="020B0609030202020204" pitchFamily="49" charset="0"/>
              </a:rPr>
              <a:t>targetHeight</a:t>
            </a:r>
            <a:r>
              <a:rPr lang="en-US" sz="1400" dirty="0">
                <a:latin typeface="Hack" panose="020B0609030202020204" pitchFamily="49" charset="0"/>
                <a:ea typeface="Hack" panose="020B0609030202020204" pitchFamily="49" charset="0"/>
                <a:cs typeface="Hack" panose="020B0609030202020204" pitchFamily="49" charset="0"/>
              </a:rPr>
              <a:t>: 100,</a:t>
            </a:r>
          </a:p>
          <a:p>
            <a:pPr marL="0" indent="0">
              <a:buNone/>
            </a:pPr>
            <a:r>
              <a:rPr lang="en-US" sz="1400" dirty="0">
                <a:latin typeface="Hack" panose="020B0609030202020204" pitchFamily="49" charset="0"/>
                <a:ea typeface="Hack" panose="020B0609030202020204" pitchFamily="49" charset="0"/>
                <a:cs typeface="Hack" panose="020B0609030202020204" pitchFamily="49" charset="0"/>
              </a:rPr>
              <a:t>  </a:t>
            </a:r>
            <a:r>
              <a:rPr lang="en-US" sz="1400" dirty="0" err="1">
                <a:latin typeface="Hack" panose="020B0609030202020204" pitchFamily="49" charset="0"/>
                <a:ea typeface="Hack" panose="020B0609030202020204" pitchFamily="49" charset="0"/>
                <a:cs typeface="Hack" panose="020B0609030202020204" pitchFamily="49" charset="0"/>
              </a:rPr>
              <a:t>popoverOptions</a:t>
            </a:r>
            <a:r>
              <a:rPr lang="en-US" sz="1400" dirty="0">
                <a:latin typeface="Hack" panose="020B0609030202020204" pitchFamily="49" charset="0"/>
                <a:ea typeface="Hack" panose="020B0609030202020204" pitchFamily="49" charset="0"/>
                <a:cs typeface="Hack" panose="020B0609030202020204" pitchFamily="49" charset="0"/>
              </a:rPr>
              <a:t>: </a:t>
            </a:r>
            <a:r>
              <a:rPr lang="en-US" sz="1400" dirty="0" err="1">
                <a:latin typeface="Hack" panose="020B0609030202020204" pitchFamily="49" charset="0"/>
                <a:ea typeface="Hack" panose="020B0609030202020204" pitchFamily="49" charset="0"/>
                <a:cs typeface="Hack" panose="020B0609030202020204" pitchFamily="49" charset="0"/>
              </a:rPr>
              <a:t>CameraPopoverOptions</a:t>
            </a:r>
            <a:r>
              <a:rPr lang="en-US" sz="1400" dirty="0">
                <a:latin typeface="Hack" panose="020B0609030202020204" pitchFamily="49" charset="0"/>
                <a:ea typeface="Hack" panose="020B0609030202020204" pitchFamily="49" charset="0"/>
                <a:cs typeface="Hack" panose="020B0609030202020204" pitchFamily="49" charset="0"/>
              </a:rPr>
              <a:t>,</a:t>
            </a:r>
          </a:p>
          <a:p>
            <a:pPr marL="0" indent="0">
              <a:buNone/>
            </a:pPr>
            <a:r>
              <a:rPr lang="en-US" sz="1400" dirty="0">
                <a:latin typeface="Hack" panose="020B0609030202020204" pitchFamily="49" charset="0"/>
                <a:ea typeface="Hack" panose="020B0609030202020204" pitchFamily="49" charset="0"/>
                <a:cs typeface="Hack" panose="020B0609030202020204" pitchFamily="49" charset="0"/>
              </a:rPr>
              <a:t>  </a:t>
            </a:r>
            <a:r>
              <a:rPr lang="en-US" sz="1400" dirty="0" err="1">
                <a:latin typeface="Hack" panose="020B0609030202020204" pitchFamily="49" charset="0"/>
                <a:ea typeface="Hack" panose="020B0609030202020204" pitchFamily="49" charset="0"/>
                <a:cs typeface="Hack" panose="020B0609030202020204" pitchFamily="49" charset="0"/>
              </a:rPr>
              <a:t>saveToPhotoAlbum</a:t>
            </a:r>
            <a:r>
              <a:rPr lang="en-US" sz="1400" dirty="0">
                <a:latin typeface="Hack" panose="020B0609030202020204" pitchFamily="49" charset="0"/>
                <a:ea typeface="Hack" panose="020B0609030202020204" pitchFamily="49" charset="0"/>
                <a:cs typeface="Hack" panose="020B0609030202020204" pitchFamily="49" charset="0"/>
              </a:rPr>
              <a:t>: false </a:t>
            </a:r>
          </a:p>
          <a:p>
            <a:pPr marL="0" indent="0">
              <a:buNone/>
            </a:pPr>
            <a:r>
              <a:rPr lang="en-US" sz="1400"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sz="1400" dirty="0"/>
          </a:p>
        </p:txBody>
      </p:sp>
    </p:spTree>
    <p:extLst>
      <p:ext uri="{BB962C8B-B14F-4D97-AF65-F5344CB8AC3E}">
        <p14:creationId xmlns:p14="http://schemas.microsoft.com/office/powerpoint/2010/main" val="2302938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Camera Example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0347" y="2314215"/>
            <a:ext cx="2433827" cy="4326803"/>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3874" y="2314215"/>
            <a:ext cx="2429414" cy="4318958"/>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4230" y="3412626"/>
            <a:ext cx="3032425" cy="182490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375502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Installation</a:t>
            </a:r>
            <a:endParaRPr lang="en-US" dirty="0"/>
          </a:p>
        </p:txBody>
      </p:sp>
      <p:sp>
        <p:nvSpPr>
          <p:cNvPr id="5" name="Content Placeholder 4"/>
          <p:cNvSpPr>
            <a:spLocks noGrp="1"/>
          </p:cNvSpPr>
          <p:nvPr>
            <p:ph idx="1"/>
          </p:nvPr>
        </p:nvSpPr>
        <p:spPr/>
        <p:txBody>
          <a:bodyPr/>
          <a:lstStyle/>
          <a:p>
            <a:r>
              <a:rPr lang="en-US" dirty="0"/>
              <a:t>Configure one or more native development environments</a:t>
            </a:r>
          </a:p>
          <a:p>
            <a:r>
              <a:rPr lang="en-US" dirty="0"/>
              <a:t>Install </a:t>
            </a:r>
            <a:r>
              <a:rPr lang="en-US" dirty="0" err="1"/>
              <a:t>NodeJS</a:t>
            </a:r>
            <a:r>
              <a:rPr lang="en-US" dirty="0"/>
              <a:t> (http://nodejs.org/)</a:t>
            </a:r>
          </a:p>
          <a:p>
            <a:r>
              <a:rPr lang="en-US" dirty="0"/>
              <a:t>Open a terminal window and type:</a:t>
            </a:r>
          </a:p>
          <a:p>
            <a:pPr lvl="1"/>
            <a:r>
              <a:rPr lang="en-US" sz="1400" dirty="0" err="1">
                <a:latin typeface="Hack" panose="020B0609030202020204" pitchFamily="49" charset="0"/>
                <a:ea typeface="Hack" panose="020B0609030202020204" pitchFamily="49" charset="0"/>
                <a:cs typeface="Hack" panose="020B0609030202020204" pitchFamily="49" charset="0"/>
              </a:rPr>
              <a:t>npm</a:t>
            </a:r>
            <a:r>
              <a:rPr lang="en-US" sz="1400" dirty="0">
                <a:latin typeface="Hack" panose="020B0609030202020204" pitchFamily="49" charset="0"/>
                <a:ea typeface="Hack" panose="020B0609030202020204" pitchFamily="49" charset="0"/>
                <a:cs typeface="Hack" panose="020B0609030202020204" pitchFamily="49" charset="0"/>
              </a:rPr>
              <a:t> install –g </a:t>
            </a:r>
            <a:r>
              <a:rPr lang="en-US" sz="1400" dirty="0" err="1">
                <a:latin typeface="Hack" panose="020B0609030202020204" pitchFamily="49" charset="0"/>
                <a:ea typeface="Hack" panose="020B0609030202020204" pitchFamily="49" charset="0"/>
                <a:cs typeface="Hack" panose="020B0609030202020204" pitchFamily="49" charset="0"/>
              </a:rPr>
              <a:t>cordova</a:t>
            </a:r>
            <a:endParaRPr lang="en-US" sz="1400" dirty="0">
              <a:latin typeface="Hack" panose="020B0609030202020204" pitchFamily="49" charset="0"/>
              <a:ea typeface="Hack" panose="020B0609030202020204" pitchFamily="49" charset="0"/>
              <a:cs typeface="Hack" panose="020B0609030202020204" pitchFamily="49"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33" y="3274749"/>
            <a:ext cx="1828571" cy="1828571"/>
          </a:xfrm>
          <a:prstGeom prst="rect">
            <a:avLst/>
          </a:prstGeom>
        </p:spPr>
      </p:pic>
    </p:spTree>
    <p:extLst>
      <p:ext uri="{BB962C8B-B14F-4D97-AF65-F5344CB8AC3E}">
        <p14:creationId xmlns:p14="http://schemas.microsoft.com/office/powerpoint/2010/main" val="996646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Cordova CLI</a:t>
            </a:r>
          </a:p>
        </p:txBody>
      </p:sp>
      <p:pic>
        <p:nvPicPr>
          <p:cNvPr id="2" name="Picture 1"/>
          <p:cNvPicPr>
            <a:picLocks noChangeAspect="1"/>
          </p:cNvPicPr>
          <p:nvPr/>
        </p:nvPicPr>
        <p:blipFill>
          <a:blip r:embed="rId2"/>
          <a:stretch>
            <a:fillRect/>
          </a:stretch>
        </p:blipFill>
        <p:spPr>
          <a:xfrm>
            <a:off x="3338857" y="2627480"/>
            <a:ext cx="5514286" cy="3638095"/>
          </a:xfrm>
          <a:prstGeom prst="rect">
            <a:avLst/>
          </a:prstGeom>
        </p:spPr>
      </p:pic>
      <p:pic>
        <p:nvPicPr>
          <p:cNvPr id="3" name="Picture 2"/>
          <p:cNvPicPr>
            <a:picLocks noChangeAspect="1"/>
          </p:cNvPicPr>
          <p:nvPr/>
        </p:nvPicPr>
        <p:blipFill>
          <a:blip r:embed="rId3"/>
          <a:stretch>
            <a:fillRect/>
          </a:stretch>
        </p:blipFill>
        <p:spPr>
          <a:xfrm>
            <a:off x="3338857" y="2627480"/>
            <a:ext cx="5514286" cy="3638095"/>
          </a:xfrm>
          <a:prstGeom prst="rect">
            <a:avLst/>
          </a:prstGeom>
        </p:spPr>
      </p:pic>
      <p:pic>
        <p:nvPicPr>
          <p:cNvPr id="10" name="Picture 9"/>
          <p:cNvPicPr>
            <a:picLocks noChangeAspect="1"/>
          </p:cNvPicPr>
          <p:nvPr/>
        </p:nvPicPr>
        <p:blipFill>
          <a:blip r:embed="rId4"/>
          <a:stretch>
            <a:fillRect/>
          </a:stretch>
        </p:blipFill>
        <p:spPr>
          <a:xfrm>
            <a:off x="3338857" y="2365547"/>
            <a:ext cx="5514286" cy="4285714"/>
          </a:xfrm>
          <a:prstGeom prst="rect">
            <a:avLst/>
          </a:prstGeom>
        </p:spPr>
      </p:pic>
      <p:pic>
        <p:nvPicPr>
          <p:cNvPr id="11" name="Picture 10"/>
          <p:cNvPicPr>
            <a:picLocks noChangeAspect="1"/>
          </p:cNvPicPr>
          <p:nvPr/>
        </p:nvPicPr>
        <p:blipFill>
          <a:blip r:embed="rId5"/>
          <a:stretch>
            <a:fillRect/>
          </a:stretch>
        </p:blipFill>
        <p:spPr>
          <a:xfrm>
            <a:off x="3338857" y="2365547"/>
            <a:ext cx="5514286" cy="4285714"/>
          </a:xfrm>
          <a:prstGeom prst="rect">
            <a:avLst/>
          </a:prstGeom>
        </p:spPr>
      </p:pic>
    </p:spTree>
    <p:extLst>
      <p:ext uri="{BB962C8B-B14F-4D97-AF65-F5344CB8AC3E}">
        <p14:creationId xmlns:p14="http://schemas.microsoft.com/office/powerpoint/2010/main" val="29217846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Cordova App </a:t>
            </a:r>
            <a:br>
              <a:rPr lang="en-US" dirty="0"/>
            </a:br>
            <a:r>
              <a:rPr lang="en-US" dirty="0"/>
              <a:t>Project</a:t>
            </a:r>
          </a:p>
        </p:txBody>
      </p:sp>
      <p:pic>
        <p:nvPicPr>
          <p:cNvPr id="4" name="Picture 3"/>
          <p:cNvPicPr>
            <a:picLocks noChangeAspect="1"/>
          </p:cNvPicPr>
          <p:nvPr/>
        </p:nvPicPr>
        <p:blipFill>
          <a:blip r:embed="rId2"/>
          <a:stretch>
            <a:fillRect/>
          </a:stretch>
        </p:blipFill>
        <p:spPr>
          <a:xfrm>
            <a:off x="3163151" y="2293620"/>
            <a:ext cx="5865698" cy="4419600"/>
          </a:xfrm>
          <a:prstGeom prst="rect">
            <a:avLst/>
          </a:prstGeom>
        </p:spPr>
      </p:pic>
      <p:pic>
        <p:nvPicPr>
          <p:cNvPr id="5" name="Picture 4"/>
          <p:cNvPicPr>
            <a:picLocks noChangeAspect="1"/>
          </p:cNvPicPr>
          <p:nvPr/>
        </p:nvPicPr>
        <p:blipFill>
          <a:blip r:embed="rId3"/>
          <a:stretch>
            <a:fillRect/>
          </a:stretch>
        </p:blipFill>
        <p:spPr>
          <a:xfrm>
            <a:off x="3163151" y="2293620"/>
            <a:ext cx="5865698" cy="4419600"/>
          </a:xfrm>
          <a:prstGeom prst="rect">
            <a:avLst/>
          </a:prstGeom>
        </p:spPr>
      </p:pic>
    </p:spTree>
    <p:extLst>
      <p:ext uri="{BB962C8B-B14F-4D97-AF65-F5344CB8AC3E}">
        <p14:creationId xmlns:p14="http://schemas.microsoft.com/office/powerpoint/2010/main" val="14414793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Perceived Problems With Hybrid Development</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019102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Hybrid Problems</a:t>
            </a:r>
          </a:p>
        </p:txBody>
      </p:sp>
      <p:sp>
        <p:nvSpPr>
          <p:cNvPr id="5" name="Content Placeholder 4"/>
          <p:cNvSpPr>
            <a:spLocks noGrp="1"/>
          </p:cNvSpPr>
          <p:nvPr>
            <p:ph idx="1"/>
          </p:nvPr>
        </p:nvSpPr>
        <p:spPr/>
        <p:txBody>
          <a:bodyPr/>
          <a:lstStyle/>
          <a:p>
            <a:r>
              <a:rPr lang="en-US" dirty="0"/>
              <a:t>The WebView is too slow (it was)</a:t>
            </a:r>
          </a:p>
          <a:p>
            <a:r>
              <a:rPr lang="en-US" dirty="0"/>
              <a:t>You can’t have a native looking UI in a hybrid app (not true)</a:t>
            </a:r>
          </a:p>
          <a:p>
            <a:r>
              <a:rPr lang="en-US" dirty="0"/>
              <a:t>You can’t have native controls in a hybrid app (not true, stay tuned)</a:t>
            </a:r>
          </a:p>
          <a:p>
            <a:endParaRPr lang="en-US" dirty="0"/>
          </a:p>
        </p:txBody>
      </p:sp>
    </p:spTree>
    <p:extLst>
      <p:ext uri="{BB962C8B-B14F-4D97-AF65-F5344CB8AC3E}">
        <p14:creationId xmlns:p14="http://schemas.microsoft.com/office/powerpoint/2010/main" val="3262393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Cordova ACE</a:t>
            </a:r>
          </a:p>
        </p:txBody>
      </p:sp>
      <p:pic>
        <p:nvPicPr>
          <p:cNvPr id="4" name="Picture 3"/>
          <p:cNvPicPr>
            <a:picLocks noChangeAspect="1"/>
          </p:cNvPicPr>
          <p:nvPr/>
        </p:nvPicPr>
        <p:blipFill>
          <a:blip r:embed="rId2"/>
          <a:stretch>
            <a:fillRect/>
          </a:stretch>
        </p:blipFill>
        <p:spPr>
          <a:xfrm>
            <a:off x="2921228" y="2212128"/>
            <a:ext cx="6349544" cy="4569672"/>
          </a:xfrm>
          <a:prstGeom prst="rect">
            <a:avLst/>
          </a:prstGeom>
        </p:spPr>
      </p:pic>
    </p:spTree>
    <p:extLst>
      <p:ext uri="{BB962C8B-B14F-4D97-AF65-F5344CB8AC3E}">
        <p14:creationId xmlns:p14="http://schemas.microsoft.com/office/powerpoint/2010/main" val="13517781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9577" y="2311611"/>
            <a:ext cx="2935835" cy="4389120"/>
          </a:xfrm>
          <a:prstGeom prst="rect">
            <a:avLst/>
          </a:prstGeom>
        </p:spPr>
      </p:pic>
      <p:sp>
        <p:nvSpPr>
          <p:cNvPr id="2" name="Title 1"/>
          <p:cNvSpPr>
            <a:spLocks noGrp="1"/>
          </p:cNvSpPr>
          <p:nvPr>
            <p:ph type="title"/>
          </p:nvPr>
        </p:nvSpPr>
        <p:spPr/>
        <p:txBody>
          <a:bodyPr/>
          <a:lstStyle/>
          <a:p>
            <a:r>
              <a:rPr lang="en-US" dirty="0"/>
              <a:t>Publications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33" y="2311611"/>
            <a:ext cx="3384262" cy="4419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1315" y="2311611"/>
            <a:ext cx="3384262" cy="441125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7797" y="2311611"/>
            <a:ext cx="3368705" cy="443114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8722" y="2311611"/>
            <a:ext cx="3739345" cy="4411258"/>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0287" y="2311611"/>
            <a:ext cx="3364116" cy="4389120"/>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86623" y="2311611"/>
            <a:ext cx="3366124" cy="4389120"/>
          </a:xfrm>
          <a:prstGeom prst="rect">
            <a:avLst/>
          </a:prstGeom>
        </p:spPr>
      </p:pic>
      <p:sp>
        <p:nvSpPr>
          <p:cNvPr id="4" name="TextBox 3"/>
          <p:cNvSpPr txBox="1"/>
          <p:nvPr/>
        </p:nvSpPr>
        <p:spPr>
          <a:xfrm>
            <a:off x="234833" y="7093634"/>
            <a:ext cx="8215835" cy="369332"/>
          </a:xfrm>
          <a:prstGeom prst="rect">
            <a:avLst/>
          </a:prstGeom>
          <a:noFill/>
        </p:spPr>
        <p:txBody>
          <a:bodyPr wrap="square" rtlCol="0">
            <a:spAutoFit/>
          </a:bodyPr>
          <a:lstStyle/>
          <a:p>
            <a:pPr algn="ctr"/>
            <a:r>
              <a:rPr lang="en-US" dirty="0"/>
              <a:t>www.johnwargobooks.com</a:t>
            </a:r>
          </a:p>
        </p:txBody>
      </p:sp>
      <p:pic>
        <p:nvPicPr>
          <p:cNvPr id="13" name="Picture 2" descr="C:\Users\jwargo\Dropbox\AC4P-360.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94967" y="2311611"/>
            <a:ext cx="3388721" cy="43955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25908" y="2311612"/>
            <a:ext cx="3494083" cy="4389120"/>
          </a:xfrm>
          <a:prstGeom prst="rect">
            <a:avLst/>
          </a:prstGeom>
        </p:spPr>
      </p:pic>
    </p:spTree>
    <p:extLst>
      <p:ext uri="{BB962C8B-B14F-4D97-AF65-F5344CB8AC3E}">
        <p14:creationId xmlns:p14="http://schemas.microsoft.com/office/powerpoint/2010/main" val="4160533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13"/>
                                        </p:tgtEl>
                                      </p:cBhvr>
                                    </p:animEffect>
                                    <p:set>
                                      <p:cBhvr>
                                        <p:cTn id="60" dur="1" fill="hold">
                                          <p:stCondLst>
                                            <p:cond delay="499"/>
                                          </p:stCondLst>
                                        </p:cTn>
                                        <p:tgtEl>
                                          <p:spTgt spid="13"/>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14"/>
                                        </p:tgtEl>
                                      </p:cBhvr>
                                    </p:animEffect>
                                    <p:set>
                                      <p:cBhvr>
                                        <p:cTn id="68" dur="1" fill="hold">
                                          <p:stCondLst>
                                            <p:cond delay="499"/>
                                          </p:stCondLst>
                                        </p:cTn>
                                        <p:tgtEl>
                                          <p:spTgt spid="14"/>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Evolution Of Hybrid</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57265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Hybrid Evolves</a:t>
            </a:r>
          </a:p>
        </p:txBody>
      </p:sp>
      <p:sp>
        <p:nvSpPr>
          <p:cNvPr id="5" name="Content Placeholder 4"/>
          <p:cNvSpPr>
            <a:spLocks noGrp="1"/>
          </p:cNvSpPr>
          <p:nvPr>
            <p:ph idx="1"/>
          </p:nvPr>
        </p:nvSpPr>
        <p:spPr/>
        <p:txBody>
          <a:bodyPr/>
          <a:lstStyle/>
          <a:p>
            <a:r>
              <a:rPr lang="en-US" dirty="0"/>
              <a:t>For years, developers have wanted </a:t>
            </a:r>
            <a:r>
              <a:rPr lang="en-US" b="1" dirty="0"/>
              <a:t>something</a:t>
            </a:r>
            <a:r>
              <a:rPr lang="en-US" dirty="0"/>
              <a:t> better than Cordova</a:t>
            </a:r>
          </a:p>
          <a:p>
            <a:pPr lvl="1"/>
            <a:r>
              <a:rPr lang="en-US" dirty="0"/>
              <a:t>Cross-platform development framework that enables them to craft an app for multiple platforms using a single code base</a:t>
            </a:r>
          </a:p>
          <a:p>
            <a:pPr lvl="1"/>
            <a:r>
              <a:rPr lang="en-US" dirty="0"/>
              <a:t>Something that enables them to use their web development skills to build native mobile apps</a:t>
            </a:r>
          </a:p>
          <a:p>
            <a:pPr lvl="1"/>
            <a:r>
              <a:rPr lang="en-US" dirty="0"/>
              <a:t>Something that enables them to have access to native mobile APIs</a:t>
            </a:r>
          </a:p>
          <a:p>
            <a:pPr lvl="1"/>
            <a:r>
              <a:rPr lang="en-US" dirty="0"/>
              <a:t>Something that enables them to build native UIs using web technologies</a:t>
            </a:r>
          </a:p>
        </p:txBody>
      </p:sp>
    </p:spTree>
    <p:extLst>
      <p:ext uri="{BB962C8B-B14F-4D97-AF65-F5344CB8AC3E}">
        <p14:creationId xmlns:p14="http://schemas.microsoft.com/office/powerpoint/2010/main" val="8663643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Open Source, Cross-Platform Mobile Development</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93628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JavaScript-Driven Native Apps</a:t>
            </a:r>
          </a:p>
        </p:txBody>
      </p:sp>
      <p:sp>
        <p:nvSpPr>
          <p:cNvPr id="3" name="Content Placeholder 2"/>
          <p:cNvSpPr>
            <a:spLocks noGrp="1"/>
          </p:cNvSpPr>
          <p:nvPr>
            <p:ph idx="1"/>
          </p:nvPr>
        </p:nvSpPr>
        <p:spPr/>
        <p:txBody>
          <a:bodyPr>
            <a:normAutofit/>
          </a:bodyPr>
          <a:lstStyle/>
          <a:p>
            <a:r>
              <a:rPr lang="en-US" dirty="0"/>
              <a:t>Native mobile apps</a:t>
            </a:r>
          </a:p>
          <a:p>
            <a:r>
              <a:rPr lang="en-US" dirty="0"/>
              <a:t>Native app UI</a:t>
            </a:r>
          </a:p>
          <a:p>
            <a:r>
              <a:rPr lang="en-US" dirty="0"/>
              <a:t>Coded entirely, or almost entirely, in JavaScript</a:t>
            </a:r>
          </a:p>
          <a:p>
            <a:r>
              <a:rPr lang="en-US" dirty="0"/>
              <a:t>Don’t rely upon </a:t>
            </a:r>
            <a:r>
              <a:rPr lang="en-US" dirty="0" err="1"/>
              <a:t>WebViews</a:t>
            </a:r>
            <a:r>
              <a:rPr lang="en-US" dirty="0"/>
              <a:t> to display content</a:t>
            </a:r>
          </a:p>
          <a:p>
            <a:r>
              <a:rPr lang="en-US" dirty="0"/>
              <a:t>Reasonable % of code reusable across platforms (well, sort-of)</a:t>
            </a:r>
          </a:p>
          <a:p>
            <a:r>
              <a:rPr lang="en-US" dirty="0"/>
              <a:t>Multiple options available to developers</a:t>
            </a:r>
          </a:p>
          <a:p>
            <a:r>
              <a:rPr lang="en-US" dirty="0"/>
              <a:t>Released under open source license; most are ‘free, but’ frameworks</a:t>
            </a:r>
          </a:p>
          <a:p>
            <a:endParaRPr lang="en-US" dirty="0"/>
          </a:p>
        </p:txBody>
      </p:sp>
    </p:spTree>
    <p:extLst>
      <p:ext uri="{BB962C8B-B14F-4D97-AF65-F5344CB8AC3E}">
        <p14:creationId xmlns:p14="http://schemas.microsoft.com/office/powerpoint/2010/main" val="13413859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Appcelerator Titanium</a:t>
            </a:r>
          </a:p>
        </p:txBody>
      </p:sp>
      <p:sp>
        <p:nvSpPr>
          <p:cNvPr id="5" name="Content Placeholder 4"/>
          <p:cNvSpPr>
            <a:spLocks noGrp="1"/>
          </p:cNvSpPr>
          <p:nvPr>
            <p:ph idx="1"/>
          </p:nvPr>
        </p:nvSpPr>
        <p:spPr/>
        <p:txBody>
          <a:bodyPr>
            <a:normAutofit fontScale="92500" lnSpcReduction="20000"/>
          </a:bodyPr>
          <a:lstStyle/>
          <a:p>
            <a:r>
              <a:rPr lang="en-US" dirty="0"/>
              <a:t>Oldest tool in the JavaScript-driven native toolbox</a:t>
            </a:r>
          </a:p>
          <a:p>
            <a:r>
              <a:rPr lang="en-US" dirty="0"/>
              <a:t>Has wallowed under a multitude of ‘free’ options since 2009</a:t>
            </a:r>
          </a:p>
          <a:p>
            <a:r>
              <a:rPr lang="en-US" dirty="0"/>
              <a:t>Commercial product, community edition available at </a:t>
            </a:r>
            <a:r>
              <a:rPr lang="en-US" dirty="0">
                <a:hlinkClick r:id="rId2"/>
              </a:rPr>
              <a:t>www.appcelerator.org</a:t>
            </a:r>
            <a:r>
              <a:rPr lang="en-US" dirty="0"/>
              <a:t> </a:t>
            </a:r>
          </a:p>
          <a:p>
            <a:r>
              <a:rPr lang="en-US" dirty="0"/>
              <a:t>Code business logic and UI in JavaScript</a:t>
            </a:r>
          </a:p>
          <a:p>
            <a:r>
              <a:rPr lang="en-US" dirty="0"/>
              <a:t>Abstract away UI code through Alloy MVC framework</a:t>
            </a:r>
          </a:p>
          <a:p>
            <a:r>
              <a:rPr lang="en-US" dirty="0"/>
              <a:t>Can display content in a WebView if you want</a:t>
            </a:r>
          </a:p>
          <a:p>
            <a:r>
              <a:rPr lang="en-US" dirty="0"/>
              <a:t>Delivers native apps with native UI performance</a:t>
            </a:r>
          </a:p>
          <a:p>
            <a:r>
              <a:rPr lang="en-US" dirty="0"/>
              <a:t>Offers their own IDE through Eclipse fork </a:t>
            </a:r>
            <a:r>
              <a:rPr lang="en-US" dirty="0" err="1"/>
              <a:t>Aptana</a:t>
            </a:r>
            <a:endParaRPr lang="en-US" dirty="0"/>
          </a:p>
          <a:p>
            <a:r>
              <a:rPr lang="en-US" dirty="0"/>
              <a:t>Appcelerator really just wants to sell you their mobile development platform</a:t>
            </a:r>
          </a:p>
        </p:txBody>
      </p:sp>
    </p:spTree>
    <p:extLst>
      <p:ext uri="{BB962C8B-B14F-4D97-AF65-F5344CB8AC3E}">
        <p14:creationId xmlns:p14="http://schemas.microsoft.com/office/powerpoint/2010/main" val="25794833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React Native</a:t>
            </a:r>
          </a:p>
        </p:txBody>
      </p:sp>
      <p:sp>
        <p:nvSpPr>
          <p:cNvPr id="5" name="Content Placeholder 4"/>
          <p:cNvSpPr>
            <a:spLocks noGrp="1"/>
          </p:cNvSpPr>
          <p:nvPr>
            <p:ph idx="1"/>
          </p:nvPr>
        </p:nvSpPr>
        <p:spPr/>
        <p:txBody>
          <a:bodyPr/>
          <a:lstStyle/>
          <a:p>
            <a:r>
              <a:rPr lang="en-US" dirty="0"/>
              <a:t>Facebook’s plan to deliver a more consistent interface for, well, Facebook</a:t>
            </a:r>
          </a:p>
          <a:p>
            <a:r>
              <a:rPr lang="en-US" dirty="0"/>
              <a:t>Open source project led by Facebook, supported by the community</a:t>
            </a:r>
          </a:p>
          <a:p>
            <a:r>
              <a:rPr lang="en-US" dirty="0">
                <a:hlinkClick r:id="rId2"/>
              </a:rPr>
              <a:t>https://facebook.github.io/react-native/</a:t>
            </a:r>
            <a:endParaRPr lang="en-US" dirty="0"/>
          </a:p>
          <a:p>
            <a:r>
              <a:rPr lang="en-US" dirty="0"/>
              <a:t>Limited code re-use</a:t>
            </a:r>
          </a:p>
          <a:p>
            <a:r>
              <a:rPr lang="en-US" dirty="0"/>
              <a:t>Separate UI APIs for Android vs. iOS</a:t>
            </a:r>
          </a:p>
          <a:p>
            <a:r>
              <a:rPr lang="en-US" dirty="0"/>
              <a:t>No strings attached, Facebook isn’t trying to sell you anything</a:t>
            </a:r>
          </a:p>
          <a:p>
            <a:endParaRPr lang="en-US" dirty="0"/>
          </a:p>
        </p:txBody>
      </p:sp>
    </p:spTree>
    <p:extLst>
      <p:ext uri="{BB962C8B-B14F-4D97-AF65-F5344CB8AC3E}">
        <p14:creationId xmlns:p14="http://schemas.microsoft.com/office/powerpoint/2010/main" val="2908146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React Native Example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2190" y="2254462"/>
            <a:ext cx="6447619" cy="44095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2191" y="2254462"/>
            <a:ext cx="6447619" cy="4409524"/>
          </a:xfrm>
          <a:prstGeom prst="rect">
            <a:avLst/>
          </a:prstGeom>
        </p:spPr>
      </p:pic>
    </p:spTree>
    <p:extLst>
      <p:ext uri="{BB962C8B-B14F-4D97-AF65-F5344CB8AC3E}">
        <p14:creationId xmlns:p14="http://schemas.microsoft.com/office/powerpoint/2010/main" val="1230080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React Native Example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4627" y="2235940"/>
            <a:ext cx="6162745" cy="4622059"/>
          </a:xfrm>
          <a:prstGeom prst="rect">
            <a:avLst/>
          </a:prstGeom>
        </p:spPr>
      </p:pic>
    </p:spTree>
    <p:extLst>
      <p:ext uri="{BB962C8B-B14F-4D97-AF65-F5344CB8AC3E}">
        <p14:creationId xmlns:p14="http://schemas.microsoft.com/office/powerpoint/2010/main" val="23045315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React Native Example</a:t>
            </a:r>
          </a:p>
        </p:txBody>
      </p:sp>
      <p:sp>
        <p:nvSpPr>
          <p:cNvPr id="6" name="Content Placeholder 5"/>
          <p:cNvSpPr>
            <a:spLocks noGrp="1"/>
          </p:cNvSpPr>
          <p:nvPr>
            <p:ph idx="1"/>
          </p:nvPr>
        </p:nvSpPr>
        <p:spPr/>
        <p:txBody>
          <a:bodyPr/>
          <a:lstStyle/>
          <a:p>
            <a:r>
              <a:rPr lang="en-US" dirty="0">
                <a:latin typeface="Hack" panose="020B0609030202020204" pitchFamily="49" charset="0"/>
                <a:ea typeface="Hack" panose="020B0609030202020204" pitchFamily="49" charset="0"/>
                <a:cs typeface="Hack" panose="020B0609030202020204" pitchFamily="49" charset="0"/>
              </a:rPr>
              <a:t>Lets look at some code</a:t>
            </a:r>
          </a:p>
        </p:txBody>
      </p:sp>
    </p:spTree>
    <p:extLst>
      <p:ext uri="{BB962C8B-B14F-4D97-AF65-F5344CB8AC3E}">
        <p14:creationId xmlns:p14="http://schemas.microsoft.com/office/powerpoint/2010/main" val="16708324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NativeScript</a:t>
            </a:r>
          </a:p>
        </p:txBody>
      </p:sp>
      <p:sp>
        <p:nvSpPr>
          <p:cNvPr id="5" name="Content Placeholder 4"/>
          <p:cNvSpPr>
            <a:spLocks noGrp="1"/>
          </p:cNvSpPr>
          <p:nvPr>
            <p:ph idx="1"/>
          </p:nvPr>
        </p:nvSpPr>
        <p:spPr/>
        <p:txBody>
          <a:bodyPr/>
          <a:lstStyle/>
          <a:p>
            <a:r>
              <a:rPr lang="en-US" dirty="0"/>
              <a:t>Open source framework from </a:t>
            </a:r>
            <a:r>
              <a:rPr lang="en-US" dirty="0" err="1"/>
              <a:t>Telerik</a:t>
            </a:r>
            <a:r>
              <a:rPr lang="en-US" dirty="0"/>
              <a:t>, available from </a:t>
            </a:r>
            <a:r>
              <a:rPr lang="en-US" dirty="0">
                <a:hlinkClick r:id="rId2"/>
              </a:rPr>
              <a:t>www.nativescript.org</a:t>
            </a:r>
            <a:r>
              <a:rPr lang="en-US" dirty="0"/>
              <a:t> </a:t>
            </a:r>
          </a:p>
          <a:p>
            <a:r>
              <a:rPr lang="en-US" dirty="0"/>
              <a:t>Code in pure JavaScript or use </a:t>
            </a:r>
            <a:r>
              <a:rPr lang="en-US" dirty="0" err="1"/>
              <a:t>TypeScript</a:t>
            </a:r>
            <a:r>
              <a:rPr lang="en-US" dirty="0"/>
              <a:t> &amp; Angular</a:t>
            </a:r>
          </a:p>
          <a:p>
            <a:r>
              <a:rPr lang="en-US" dirty="0"/>
              <a:t>JavaScript interface to native APIs (UI and other functionality)</a:t>
            </a:r>
          </a:p>
          <a:p>
            <a:r>
              <a:rPr lang="en-US" dirty="0"/>
              <a:t>Claims a high % of code reuse</a:t>
            </a:r>
          </a:p>
          <a:p>
            <a:r>
              <a:rPr lang="en-US" dirty="0"/>
              <a:t>Free, free, totally free!</a:t>
            </a:r>
          </a:p>
          <a:p>
            <a:r>
              <a:rPr lang="en-US" dirty="0"/>
              <a:t>But, </a:t>
            </a:r>
            <a:r>
              <a:rPr lang="en-US" dirty="0" err="1"/>
              <a:t>Telerik</a:t>
            </a:r>
            <a:r>
              <a:rPr lang="en-US" dirty="0"/>
              <a:t> really just wants to sell you their mobile development platform</a:t>
            </a:r>
          </a:p>
          <a:p>
            <a:endParaRPr lang="en-US" dirty="0"/>
          </a:p>
        </p:txBody>
      </p:sp>
    </p:spTree>
    <p:extLst>
      <p:ext uri="{BB962C8B-B14F-4D97-AF65-F5344CB8AC3E}">
        <p14:creationId xmlns:p14="http://schemas.microsoft.com/office/powerpoint/2010/main" val="9229960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idx="1"/>
          </p:nvPr>
        </p:nvSpPr>
        <p:spPr/>
        <p:txBody>
          <a:bodyPr/>
          <a:lstStyle/>
          <a:p>
            <a:r>
              <a:rPr lang="en-US" dirty="0"/>
              <a:t>A quick chat about mobile development and mobile development approaches</a:t>
            </a:r>
          </a:p>
          <a:p>
            <a:r>
              <a:rPr lang="en-US" dirty="0"/>
              <a:t>Defining mobile hybrid development</a:t>
            </a:r>
            <a:br>
              <a:rPr lang="en-US" dirty="0"/>
            </a:br>
            <a:r>
              <a:rPr lang="en-US" dirty="0"/>
              <a:t>(an introduction to Apache Cordova and perhaps Adobe PhoneGap too)</a:t>
            </a:r>
          </a:p>
          <a:p>
            <a:r>
              <a:rPr lang="en-US" dirty="0"/>
              <a:t>The problem(s) with hybrid development</a:t>
            </a:r>
          </a:p>
          <a:p>
            <a:r>
              <a:rPr lang="en-US" dirty="0"/>
              <a:t>The evolution of hybrid development</a:t>
            </a:r>
          </a:p>
          <a:p>
            <a:r>
              <a:rPr lang="en-US" dirty="0"/>
              <a:t>Open source, cross-platform development</a:t>
            </a:r>
            <a:br>
              <a:rPr lang="en-US" dirty="0"/>
            </a:br>
            <a:r>
              <a:rPr lang="en-US" dirty="0"/>
              <a:t>(a look at NativeScript, </a:t>
            </a:r>
            <a:r>
              <a:rPr lang="en-US" dirty="0" err="1"/>
              <a:t>ReactNative</a:t>
            </a:r>
            <a:r>
              <a:rPr lang="en-US" dirty="0"/>
              <a:t>, Tabris.js, Titanium, Xamarin)</a:t>
            </a:r>
          </a:p>
          <a:p>
            <a:endParaRPr lang="en-US" dirty="0"/>
          </a:p>
        </p:txBody>
      </p:sp>
    </p:spTree>
    <p:extLst>
      <p:ext uri="{BB962C8B-B14F-4D97-AF65-F5344CB8AC3E}">
        <p14:creationId xmlns:p14="http://schemas.microsoft.com/office/powerpoint/2010/main" val="1621404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NativeScript Example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2191" y="2285475"/>
            <a:ext cx="6447619" cy="4409524"/>
          </a:xfrm>
          <a:prstGeom prst="rect">
            <a:avLst/>
          </a:prstGeom>
        </p:spPr>
      </p:pic>
    </p:spTree>
    <p:extLst>
      <p:ext uri="{BB962C8B-B14F-4D97-AF65-F5344CB8AC3E}">
        <p14:creationId xmlns:p14="http://schemas.microsoft.com/office/powerpoint/2010/main" val="18680385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NativeScript Example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674" y="2235946"/>
            <a:ext cx="6082651" cy="456198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673" y="2235946"/>
            <a:ext cx="6082651" cy="4561988"/>
          </a:xfrm>
          <a:prstGeom prst="rect">
            <a:avLst/>
          </a:prstGeom>
        </p:spPr>
      </p:pic>
    </p:spTree>
    <p:extLst>
      <p:ext uri="{BB962C8B-B14F-4D97-AF65-F5344CB8AC3E}">
        <p14:creationId xmlns:p14="http://schemas.microsoft.com/office/powerpoint/2010/main" val="723180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NativeScript Example</a:t>
            </a:r>
          </a:p>
        </p:txBody>
      </p:sp>
      <p:sp>
        <p:nvSpPr>
          <p:cNvPr id="3" name="Content Placeholder 2"/>
          <p:cNvSpPr>
            <a:spLocks noGrp="1"/>
          </p:cNvSpPr>
          <p:nvPr>
            <p:ph idx="1"/>
          </p:nvPr>
        </p:nvSpPr>
        <p:spPr/>
        <p:txBody>
          <a:bodyPr/>
          <a:lstStyle/>
          <a:p>
            <a:r>
              <a:rPr lang="en-US" dirty="0">
                <a:latin typeface="Hack" panose="020B0609030202020204" pitchFamily="49" charset="0"/>
                <a:ea typeface="Hack" panose="020B0609030202020204" pitchFamily="49" charset="0"/>
                <a:cs typeface="Hack" panose="020B0609030202020204" pitchFamily="49" charset="0"/>
              </a:rPr>
              <a:t>Lets look at some code</a:t>
            </a:r>
          </a:p>
          <a:p>
            <a:endParaRPr lang="en-US" dirty="0"/>
          </a:p>
        </p:txBody>
      </p:sp>
    </p:spTree>
    <p:extLst>
      <p:ext uri="{BB962C8B-B14F-4D97-AF65-F5344CB8AC3E}">
        <p14:creationId xmlns:p14="http://schemas.microsoft.com/office/powerpoint/2010/main" val="5849581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Tabris.JS</a:t>
            </a:r>
          </a:p>
        </p:txBody>
      </p:sp>
      <p:sp>
        <p:nvSpPr>
          <p:cNvPr id="5" name="Content Placeholder 4"/>
          <p:cNvSpPr>
            <a:spLocks noGrp="1"/>
          </p:cNvSpPr>
          <p:nvPr>
            <p:ph idx="1"/>
          </p:nvPr>
        </p:nvSpPr>
        <p:spPr/>
        <p:txBody>
          <a:bodyPr/>
          <a:lstStyle/>
          <a:p>
            <a:r>
              <a:rPr lang="en-US" dirty="0"/>
              <a:t>Native UI extension for Apache Cordova</a:t>
            </a:r>
          </a:p>
          <a:p>
            <a:r>
              <a:rPr lang="en-US" dirty="0"/>
              <a:t>Implemented as Cordova plugins you add to your project to expose the native UI (similar to Cordova ACE)</a:t>
            </a:r>
          </a:p>
          <a:p>
            <a:r>
              <a:rPr lang="en-US" dirty="0"/>
              <a:t>Available at </a:t>
            </a:r>
            <a:r>
              <a:rPr lang="en-US" dirty="0">
                <a:hlinkClick r:id="rId2"/>
              </a:rPr>
              <a:t>https://tabrisjs.com</a:t>
            </a:r>
            <a:endParaRPr lang="en-US" dirty="0"/>
          </a:p>
          <a:p>
            <a:r>
              <a:rPr lang="en-US" dirty="0"/>
              <a:t>Basically exposes a set of native UI components through a JavaScript bridge</a:t>
            </a:r>
          </a:p>
          <a:p>
            <a:r>
              <a:rPr lang="en-US" dirty="0"/>
              <a:t>No tooling (CLI or IDE for example) but there is a cloud build service</a:t>
            </a:r>
          </a:p>
          <a:p>
            <a:r>
              <a:rPr lang="en-US" dirty="0"/>
              <a:t>Free, free, totally free!</a:t>
            </a:r>
          </a:p>
          <a:p>
            <a:endParaRPr lang="en-US" dirty="0"/>
          </a:p>
          <a:p>
            <a:endParaRPr lang="en-US" dirty="0"/>
          </a:p>
        </p:txBody>
      </p:sp>
    </p:spTree>
    <p:extLst>
      <p:ext uri="{BB962C8B-B14F-4D97-AF65-F5344CB8AC3E}">
        <p14:creationId xmlns:p14="http://schemas.microsoft.com/office/powerpoint/2010/main" val="17590826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Summary</a:t>
            </a:r>
          </a:p>
        </p:txBody>
      </p:sp>
      <p:sp>
        <p:nvSpPr>
          <p:cNvPr id="5" name="Content Placeholder 4"/>
          <p:cNvSpPr>
            <a:spLocks noGrp="1"/>
          </p:cNvSpPr>
          <p:nvPr>
            <p:ph idx="1"/>
          </p:nvPr>
        </p:nvSpPr>
        <p:spPr/>
        <p:txBody>
          <a:bodyPr/>
          <a:lstStyle/>
          <a:p>
            <a:r>
              <a:rPr lang="en-US" dirty="0"/>
              <a:t>Lots of options available to leverage your existing web development skills (well, OK, JavaScript and CSS skills) to build native mobile applications.</a:t>
            </a:r>
          </a:p>
          <a:p>
            <a:endParaRPr lang="en-US" dirty="0"/>
          </a:p>
          <a:p>
            <a:endParaRPr lang="en-US" dirty="0"/>
          </a:p>
        </p:txBody>
      </p:sp>
    </p:spTree>
    <p:extLst>
      <p:ext uri="{BB962C8B-B14F-4D97-AF65-F5344CB8AC3E}">
        <p14:creationId xmlns:p14="http://schemas.microsoft.com/office/powerpoint/2010/main" val="10847186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Adjacent Native Apps</a:t>
            </a:r>
          </a:p>
        </p:txBody>
      </p:sp>
      <p:sp>
        <p:nvSpPr>
          <p:cNvPr id="3" name="Content Placeholder 2"/>
          <p:cNvSpPr>
            <a:spLocks noGrp="1"/>
          </p:cNvSpPr>
          <p:nvPr>
            <p:ph idx="1"/>
          </p:nvPr>
        </p:nvSpPr>
        <p:spPr/>
        <p:txBody>
          <a:bodyPr/>
          <a:lstStyle/>
          <a:p>
            <a:r>
              <a:rPr lang="en-US" dirty="0"/>
              <a:t>Native mobile applications, but not written in the native tongue</a:t>
            </a:r>
          </a:p>
          <a:p>
            <a:r>
              <a:rPr lang="en-US" dirty="0"/>
              <a:t>There used to be two options:</a:t>
            </a:r>
          </a:p>
          <a:p>
            <a:pPr lvl="1"/>
            <a:r>
              <a:rPr lang="en-US" dirty="0"/>
              <a:t>Xamarin</a:t>
            </a:r>
          </a:p>
          <a:p>
            <a:pPr lvl="1"/>
            <a:r>
              <a:rPr lang="en-US" dirty="0"/>
              <a:t>RoboVM</a:t>
            </a:r>
          </a:p>
        </p:txBody>
      </p:sp>
    </p:spTree>
    <p:extLst>
      <p:ext uri="{BB962C8B-B14F-4D97-AF65-F5344CB8AC3E}">
        <p14:creationId xmlns:p14="http://schemas.microsoft.com/office/powerpoint/2010/main" val="33968294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a:t>
            </a:r>
          </a:p>
        </p:txBody>
      </p:sp>
      <p:sp>
        <p:nvSpPr>
          <p:cNvPr id="3" name="Content Placeholder 2"/>
          <p:cNvSpPr>
            <a:spLocks noGrp="1"/>
          </p:cNvSpPr>
          <p:nvPr>
            <p:ph idx="1"/>
          </p:nvPr>
        </p:nvSpPr>
        <p:spPr/>
        <p:txBody>
          <a:bodyPr/>
          <a:lstStyle/>
          <a:p>
            <a:r>
              <a:rPr lang="en-US" dirty="0"/>
              <a:t>Ever heard of Mono?</a:t>
            </a:r>
          </a:p>
        </p:txBody>
      </p:sp>
      <p:pic>
        <p:nvPicPr>
          <p:cNvPr id="4" name="Picture 3"/>
          <p:cNvPicPr>
            <a:picLocks noChangeAspect="1"/>
          </p:cNvPicPr>
          <p:nvPr/>
        </p:nvPicPr>
        <p:blipFill>
          <a:blip r:embed="rId2"/>
          <a:stretch>
            <a:fillRect/>
          </a:stretch>
        </p:blipFill>
        <p:spPr>
          <a:xfrm>
            <a:off x="1769175" y="0"/>
            <a:ext cx="8653649" cy="6858000"/>
          </a:xfrm>
          <a:prstGeom prst="rect">
            <a:avLst/>
          </a:prstGeom>
        </p:spPr>
      </p:pic>
    </p:spTree>
    <p:extLst>
      <p:ext uri="{BB962C8B-B14F-4D97-AF65-F5344CB8AC3E}">
        <p14:creationId xmlns:p14="http://schemas.microsoft.com/office/powerpoint/2010/main" val="5901658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Adjacent Native History</a:t>
            </a:r>
          </a:p>
        </p:txBody>
      </p:sp>
      <p:sp>
        <p:nvSpPr>
          <p:cNvPr id="3" name="Content Placeholder 2"/>
          <p:cNvSpPr>
            <a:spLocks noGrp="1"/>
          </p:cNvSpPr>
          <p:nvPr>
            <p:ph idx="1"/>
          </p:nvPr>
        </p:nvSpPr>
        <p:spPr>
          <a:xfrm>
            <a:off x="2231136" y="2638044"/>
            <a:ext cx="7729728" cy="3642616"/>
          </a:xfrm>
        </p:spPr>
        <p:txBody>
          <a:bodyPr>
            <a:normAutofit fontScale="92500" lnSpcReduction="10000"/>
          </a:bodyPr>
          <a:lstStyle/>
          <a:p>
            <a:r>
              <a:rPr lang="en-US" dirty="0"/>
              <a:t>Founders of Mono split from Novell, create Xamarin</a:t>
            </a:r>
          </a:p>
          <a:p>
            <a:r>
              <a:rPr lang="en-US" dirty="0"/>
              <a:t>Xamarin creates commercial offering designed to simplify mobile development</a:t>
            </a:r>
          </a:p>
          <a:p>
            <a:pPr lvl="1"/>
            <a:r>
              <a:rPr lang="en-US" dirty="0"/>
              <a:t>Customers reluctant to buy because of newness of concept (and company)</a:t>
            </a:r>
          </a:p>
          <a:p>
            <a:r>
              <a:rPr lang="en-US" dirty="0"/>
              <a:t>Xamarin buys RoboVM</a:t>
            </a:r>
          </a:p>
          <a:p>
            <a:r>
              <a:rPr lang="en-US" dirty="0"/>
              <a:t>Microsoft buys Xamarin</a:t>
            </a:r>
          </a:p>
          <a:p>
            <a:r>
              <a:rPr lang="en-US" dirty="0"/>
              <a:t>Xamarin kills RoboVM</a:t>
            </a:r>
          </a:p>
          <a:p>
            <a:r>
              <a:rPr lang="en-US" dirty="0"/>
              <a:t>Xamarin converts RoboVM development team to Xamarin development</a:t>
            </a:r>
          </a:p>
          <a:p>
            <a:r>
              <a:rPr lang="en-US" dirty="0"/>
              <a:t>Microsoft open sources everything</a:t>
            </a:r>
          </a:p>
          <a:p>
            <a:r>
              <a:rPr lang="en-US" dirty="0"/>
              <a:t>Free, free, totally free</a:t>
            </a:r>
          </a:p>
          <a:p>
            <a:r>
              <a:rPr lang="en-US" dirty="0"/>
              <a:t>Microsoft even bundles Xamarin to Visual Studio Community Edition</a:t>
            </a:r>
          </a:p>
        </p:txBody>
      </p:sp>
    </p:spTree>
    <p:extLst>
      <p:ext uri="{BB962C8B-B14F-4D97-AF65-F5344CB8AC3E}">
        <p14:creationId xmlns:p14="http://schemas.microsoft.com/office/powerpoint/2010/main" val="4801861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Adjacent Native</a:t>
            </a:r>
          </a:p>
        </p:txBody>
      </p:sp>
      <p:sp>
        <p:nvSpPr>
          <p:cNvPr id="3" name="Content Placeholder 2"/>
          <p:cNvSpPr>
            <a:spLocks noGrp="1"/>
          </p:cNvSpPr>
          <p:nvPr>
            <p:ph idx="1"/>
          </p:nvPr>
        </p:nvSpPr>
        <p:spPr>
          <a:xfrm>
            <a:off x="2231136" y="2638044"/>
            <a:ext cx="7729728" cy="3802803"/>
          </a:xfrm>
        </p:spPr>
        <p:txBody>
          <a:bodyPr>
            <a:normAutofit/>
          </a:bodyPr>
          <a:lstStyle/>
          <a:p>
            <a:r>
              <a:rPr lang="en-US" dirty="0"/>
              <a:t>Code your app in C#</a:t>
            </a:r>
          </a:p>
          <a:p>
            <a:r>
              <a:rPr lang="en-US" dirty="0"/>
              <a:t>During compilation, magic happens and out spits a native mobile application</a:t>
            </a:r>
          </a:p>
          <a:p>
            <a:r>
              <a:rPr lang="en-US" dirty="0"/>
              <a:t>Native app, native performance, native UI</a:t>
            </a:r>
          </a:p>
          <a:p>
            <a:r>
              <a:rPr lang="en-US" dirty="0"/>
              <a:t>Claims 75% code reuse, independent testing says much, much less</a:t>
            </a:r>
          </a:p>
          <a:p>
            <a:r>
              <a:rPr lang="en-US" dirty="0"/>
              <a:t>Can abstract cross-platform UI away using Xamarin Forms</a:t>
            </a:r>
          </a:p>
          <a:p>
            <a:r>
              <a:rPr lang="en-US" dirty="0"/>
              <a:t>Supports</a:t>
            </a:r>
          </a:p>
          <a:p>
            <a:pPr lvl="1"/>
            <a:r>
              <a:rPr lang="en-US" dirty="0"/>
              <a:t>Android</a:t>
            </a:r>
          </a:p>
          <a:p>
            <a:pPr lvl="1"/>
            <a:r>
              <a:rPr lang="en-US" dirty="0"/>
              <a:t>iOS</a:t>
            </a:r>
          </a:p>
          <a:p>
            <a:pPr lvl="1"/>
            <a:r>
              <a:rPr lang="en-US" dirty="0"/>
              <a:t>Windows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9670" y="723455"/>
            <a:ext cx="1671194" cy="1671194"/>
          </a:xfrm>
          <a:prstGeom prst="rect">
            <a:avLst/>
          </a:prstGeom>
        </p:spPr>
      </p:pic>
    </p:spTree>
    <p:extLst>
      <p:ext uri="{BB962C8B-B14F-4D97-AF65-F5344CB8AC3E}">
        <p14:creationId xmlns:p14="http://schemas.microsoft.com/office/powerpoint/2010/main" val="1834709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Questions?</a:t>
            </a:r>
          </a:p>
        </p:txBody>
      </p:sp>
      <p:sp>
        <p:nvSpPr>
          <p:cNvPr id="5" name="Subtitle 4"/>
          <p:cNvSpPr>
            <a:spLocks noGrp="1"/>
          </p:cNvSpPr>
          <p:nvPr>
            <p:ph type="subTitle" idx="1"/>
          </p:nvPr>
        </p:nvSpPr>
        <p:spPr/>
        <p:txBody>
          <a:bodyPr>
            <a:normAutofit/>
          </a:bodyPr>
          <a:lstStyle/>
          <a:p>
            <a:r>
              <a:rPr lang="en-US" dirty="0"/>
              <a:t>John M. Wargo</a:t>
            </a:r>
            <a:br>
              <a:rPr lang="en-US" dirty="0"/>
            </a:br>
            <a:r>
              <a:rPr lang="en-US" dirty="0"/>
              <a:t>@johnwargo</a:t>
            </a:r>
            <a:br>
              <a:rPr lang="en-US" dirty="0"/>
            </a:br>
            <a:r>
              <a:rPr lang="en-US" dirty="0"/>
              <a:t>www.johnwargo.com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6524" y="3460444"/>
            <a:ext cx="2570551" cy="2570551"/>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682540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Mobile Development</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65267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Native Mobile Development Is Hard</a:t>
            </a:r>
            <a:endParaRPr lang="en-US" dirty="0"/>
          </a:p>
        </p:txBody>
      </p:sp>
      <p:sp>
        <p:nvSpPr>
          <p:cNvPr id="3" name="Content Placeholder 2"/>
          <p:cNvSpPr>
            <a:spLocks noGrp="1"/>
          </p:cNvSpPr>
          <p:nvPr>
            <p:ph idx="1"/>
          </p:nvPr>
        </p:nvSpPr>
        <p:spPr/>
        <p:txBody>
          <a:bodyPr/>
          <a:lstStyle/>
          <a:p>
            <a:r>
              <a:rPr lang="en-US"/>
              <a:t>No common language across popular platforms</a:t>
            </a:r>
          </a:p>
          <a:p>
            <a:r>
              <a:rPr lang="en-US"/>
              <a:t>No single IDE that can be used for all popular platforms</a:t>
            </a:r>
          </a:p>
          <a:p>
            <a:r>
              <a:rPr lang="en-US"/>
              <a:t>Hard to be an expert on more than one platform</a:t>
            </a:r>
          </a:p>
          <a:p>
            <a:r>
              <a:rPr lang="en-US"/>
              <a:t>Requires a Macintosh computer</a:t>
            </a:r>
            <a:endParaRPr lang="en-US" dirty="0"/>
          </a:p>
        </p:txBody>
      </p:sp>
    </p:spTree>
    <p:extLst>
      <p:ext uri="{BB962C8B-B14F-4D97-AF65-F5344CB8AC3E}">
        <p14:creationId xmlns:p14="http://schemas.microsoft.com/office/powerpoint/2010/main" val="3332806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Mobile Development Is Expensive</a:t>
            </a:r>
            <a:endParaRPr lang="en-US" dirty="0"/>
          </a:p>
        </p:txBody>
      </p:sp>
      <p:sp>
        <p:nvSpPr>
          <p:cNvPr id="3" name="Content Placeholder 2"/>
          <p:cNvSpPr>
            <a:spLocks noGrp="1"/>
          </p:cNvSpPr>
          <p:nvPr>
            <p:ph idx="1"/>
          </p:nvPr>
        </p:nvSpPr>
        <p:spPr/>
        <p:txBody>
          <a:bodyPr>
            <a:normAutofit/>
          </a:bodyPr>
          <a:lstStyle/>
          <a:p>
            <a:pPr marL="0" indent="0">
              <a:buNone/>
            </a:pPr>
            <a:r>
              <a:rPr lang="en-US"/>
              <a:t>Fickle and finicky users drive dev organizations to deliver frequent updates which forces a furious pace of development leading to the requirements for:</a:t>
            </a:r>
          </a:p>
          <a:p>
            <a:pPr lvl="1"/>
            <a:r>
              <a:rPr lang="en-US"/>
              <a:t>Continuous Integration</a:t>
            </a:r>
          </a:p>
          <a:p>
            <a:pPr lvl="1"/>
            <a:r>
              <a:rPr lang="en-US"/>
              <a:t>Automated testing (manual testing can no longer keep up)</a:t>
            </a:r>
          </a:p>
          <a:p>
            <a:pPr lvl="1"/>
            <a:r>
              <a:rPr lang="en-US"/>
              <a:t>Testing that never ends</a:t>
            </a:r>
          </a:p>
          <a:p>
            <a:pPr lvl="1"/>
            <a:r>
              <a:rPr lang="en-US"/>
              <a:t>More to test than just whether the code ‘works’</a:t>
            </a:r>
          </a:p>
          <a:p>
            <a:pPr lvl="1"/>
            <a:r>
              <a:rPr lang="en-US"/>
              <a:t>Device farms</a:t>
            </a:r>
            <a:endParaRPr lang="en-US" dirty="0"/>
          </a:p>
        </p:txBody>
      </p:sp>
    </p:spTree>
    <p:extLst>
      <p:ext uri="{BB962C8B-B14F-4D97-AF65-F5344CB8AC3E}">
        <p14:creationId xmlns:p14="http://schemas.microsoft.com/office/powerpoint/2010/main" val="2648491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Available Approaches</a:t>
            </a:r>
            <a:endParaRPr lang="en-US" dirty="0"/>
          </a:p>
        </p:txBody>
      </p:sp>
      <p:sp>
        <p:nvSpPr>
          <p:cNvPr id="7" name="Rectangle 6"/>
          <p:cNvSpPr/>
          <p:nvPr/>
        </p:nvSpPr>
        <p:spPr>
          <a:xfrm>
            <a:off x="2080260" y="3429000"/>
            <a:ext cx="4556760" cy="1242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p>
            <a:r>
              <a:rPr lang="en-US" dirty="0"/>
              <a:t>Web</a:t>
            </a:r>
          </a:p>
          <a:p>
            <a:r>
              <a:rPr lang="en-US" dirty="0"/>
              <a:t>Native</a:t>
            </a:r>
          </a:p>
          <a:p>
            <a:r>
              <a:rPr lang="en-US" dirty="0"/>
              <a:t>Hybrid</a:t>
            </a:r>
          </a:p>
          <a:p>
            <a:r>
              <a:rPr lang="en-US" dirty="0"/>
              <a:t>JavaScript-driven native*</a:t>
            </a:r>
          </a:p>
          <a:p>
            <a:r>
              <a:rPr lang="en-US" dirty="0"/>
              <a:t>Adjacent native*</a:t>
            </a:r>
          </a:p>
          <a:p>
            <a:r>
              <a:rPr lang="en-US" dirty="0"/>
              <a:t>Mobile application development platforms</a:t>
            </a:r>
          </a:p>
        </p:txBody>
      </p:sp>
      <p:sp>
        <p:nvSpPr>
          <p:cNvPr id="4" name="TextBox 3"/>
          <p:cNvSpPr txBox="1"/>
          <p:nvPr/>
        </p:nvSpPr>
        <p:spPr>
          <a:xfrm>
            <a:off x="191831" y="6285701"/>
            <a:ext cx="5049075" cy="369332"/>
          </a:xfrm>
          <a:prstGeom prst="rect">
            <a:avLst/>
          </a:prstGeom>
          <a:noFill/>
        </p:spPr>
        <p:txBody>
          <a:bodyPr wrap="none" rtlCol="0">
            <a:spAutoFit/>
          </a:bodyPr>
          <a:lstStyle/>
          <a:p>
            <a:r>
              <a:rPr lang="en-US" dirty="0"/>
              <a:t>* Terms I coined as an Analyst at Forrester Research</a:t>
            </a:r>
          </a:p>
        </p:txBody>
      </p:sp>
    </p:spTree>
    <p:extLst>
      <p:ext uri="{BB962C8B-B14F-4D97-AF65-F5344CB8AC3E}">
        <p14:creationId xmlns:p14="http://schemas.microsoft.com/office/powerpoint/2010/main" val="30856977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655</TotalTime>
  <Words>1869</Words>
  <Application>Microsoft Office PowerPoint</Application>
  <PresentationFormat>Widescreen</PresentationFormat>
  <Paragraphs>293</Paragraphs>
  <Slides>59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Arial</vt:lpstr>
      <vt:lpstr>Gill Sans MT</vt:lpstr>
      <vt:lpstr>Hack</vt:lpstr>
      <vt:lpstr>Wingdings 2</vt:lpstr>
      <vt:lpstr>Parcel</vt:lpstr>
      <vt:lpstr>Cross-platform Mobile Development on Open Source</vt:lpstr>
      <vt:lpstr>Abstract</vt:lpstr>
      <vt:lpstr>Software Developer, Writer, Presenter, Husband, Father, Geek</vt:lpstr>
      <vt:lpstr>Publications</vt:lpstr>
      <vt:lpstr>Agenda</vt:lpstr>
      <vt:lpstr>Mobile Development</vt:lpstr>
      <vt:lpstr>Native Mobile Development Is Hard</vt:lpstr>
      <vt:lpstr>Mobile Development Is Expensive</vt:lpstr>
      <vt:lpstr>Available Approaches</vt:lpstr>
      <vt:lpstr>Hybrid Mobile Development</vt:lpstr>
      <vt:lpstr>Apache Cordova</vt:lpstr>
      <vt:lpstr>History</vt:lpstr>
      <vt:lpstr>Contributors</vt:lpstr>
      <vt:lpstr>Consumers &amp; Supporters</vt:lpstr>
      <vt:lpstr>Apache Cordova</vt:lpstr>
      <vt:lpstr>WebView</vt:lpstr>
      <vt:lpstr>Supported HTML &amp; JavaScript Frameworks</vt:lpstr>
      <vt:lpstr>Application Architecture</vt:lpstr>
      <vt:lpstr>Tools?</vt:lpstr>
      <vt:lpstr>Third-party Tools?</vt:lpstr>
      <vt:lpstr>App Stores</vt:lpstr>
      <vt:lpstr>Adobe PhoneGap</vt:lpstr>
      <vt:lpstr>Anatomy of a Cordova Application</vt:lpstr>
      <vt:lpstr>Hello World (Simple)</vt:lpstr>
      <vt:lpstr>Hello World (Interesting)</vt:lpstr>
      <vt:lpstr>The Cordova APIs</vt:lpstr>
      <vt:lpstr>PowerPoint Presentation</vt:lpstr>
      <vt:lpstr>Hello World (Does Something) (Part 1)</vt:lpstr>
      <vt:lpstr>Hello World (Does Something) (Part 2)</vt:lpstr>
      <vt:lpstr>Hello World (Does Something) Example</vt:lpstr>
      <vt:lpstr>Using the Camera API</vt:lpstr>
      <vt:lpstr>Camera Options</vt:lpstr>
      <vt:lpstr>Camera Example</vt:lpstr>
      <vt:lpstr>Installation</vt:lpstr>
      <vt:lpstr>The Cordova CLI</vt:lpstr>
      <vt:lpstr>Cordova App  Project</vt:lpstr>
      <vt:lpstr>The Perceived Problems With Hybrid Development</vt:lpstr>
      <vt:lpstr>Hybrid Problems</vt:lpstr>
      <vt:lpstr>Cordova ACE</vt:lpstr>
      <vt:lpstr>The Evolution Of Hybrid</vt:lpstr>
      <vt:lpstr>Hybrid Evolves</vt:lpstr>
      <vt:lpstr>Open Source, Cross-Platform Mobile Development</vt:lpstr>
      <vt:lpstr>JavaScript-Driven Native Apps</vt:lpstr>
      <vt:lpstr>Appcelerator Titanium</vt:lpstr>
      <vt:lpstr>React Native</vt:lpstr>
      <vt:lpstr>React Native Example</vt:lpstr>
      <vt:lpstr>React Native Example</vt:lpstr>
      <vt:lpstr>React Native Example</vt:lpstr>
      <vt:lpstr>NativeScript</vt:lpstr>
      <vt:lpstr>NativeScript Example</vt:lpstr>
      <vt:lpstr>NativeScript Example</vt:lpstr>
      <vt:lpstr>NativeScript Example</vt:lpstr>
      <vt:lpstr>Tabris.JS</vt:lpstr>
      <vt:lpstr>Summary</vt:lpstr>
      <vt:lpstr>Adjacent Native Apps</vt:lpstr>
      <vt:lpstr>Xamarin</vt:lpstr>
      <vt:lpstr>Adjacent Native History</vt:lpstr>
      <vt:lpstr>Adjacent Native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Cross-platform Mobile Development on Open Source</dc:title>
  <dc:creator>John Wargo</dc:creator>
  <cp:lastModifiedBy>John Wargo</cp:lastModifiedBy>
  <cp:revision>115</cp:revision>
  <cp:lastPrinted>2016-10-10T13:46:45Z</cp:lastPrinted>
  <dcterms:created xsi:type="dcterms:W3CDTF">2016-10-04T22:39:48Z</dcterms:created>
  <dcterms:modified xsi:type="dcterms:W3CDTF">2016-10-11T15:33:25Z</dcterms:modified>
</cp:coreProperties>
</file>